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3792" autoAdjust="0"/>
  </p:normalViewPr>
  <p:slideViewPr>
    <p:cSldViewPr snapToGrid="0">
      <p:cViewPr varScale="1">
        <p:scale>
          <a:sx n="100" d="100"/>
          <a:sy n="100" d="100"/>
        </p:scale>
        <p:origin x="1304" y="52"/>
      </p:cViewPr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998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presProps" Target="presProps.xml"  /><Relationship Id="rId39" Type="http://schemas.openxmlformats.org/officeDocument/2006/relationships/viewProps" Target="viewProps.xml"  /><Relationship Id="rId4" Type="http://schemas.openxmlformats.org/officeDocument/2006/relationships/slide" Target="slides/slide3.xml"  /><Relationship Id="rId40" Type="http://schemas.openxmlformats.org/officeDocument/2006/relationships/theme" Target="theme/theme1.xml"  /><Relationship Id="rId41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4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7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1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6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0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6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22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8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5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3497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0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2.png"  /><Relationship Id="rId11" Type="http://schemas.openxmlformats.org/officeDocument/2006/relationships/image" Target="../media/image23.sv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2" Type="http://schemas.openxmlformats.org/officeDocument/2006/relationships/image" Target="../media/image16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17.jpe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svg"  /><Relationship Id="rId9" Type="http://schemas.openxmlformats.org/officeDocument/2006/relationships/image" Target="../media/image2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4.png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26.jpeg"  /><Relationship Id="rId5" Type="http://schemas.openxmlformats.org/officeDocument/2006/relationships/image" Target="../media/image18.png"  /><Relationship Id="rId6" Type="http://schemas.openxmlformats.org/officeDocument/2006/relationships/image" Target="../media/image16.png"  /><Relationship Id="rId7" Type="http://schemas.openxmlformats.org/officeDocument/2006/relationships/image" Target="../media/image21.png"  /><Relationship Id="rId8" Type="http://schemas.openxmlformats.org/officeDocument/2006/relationships/image" Target="../media/image22.png"  /><Relationship Id="rId9" Type="http://schemas.openxmlformats.org/officeDocument/2006/relationships/image" Target="../media/image23.sv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32.png"  /><Relationship Id="rId11" Type="http://schemas.openxmlformats.org/officeDocument/2006/relationships/image" Target="../media/image33.svg"  /><Relationship Id="rId12" Type="http://schemas.openxmlformats.org/officeDocument/2006/relationships/image" Target="../media/image34.png"  /><Relationship Id="rId13" Type="http://schemas.openxmlformats.org/officeDocument/2006/relationships/image" Target="../media/image35.svg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27.jpeg"  /><Relationship Id="rId5" Type="http://schemas.openxmlformats.org/officeDocument/2006/relationships/image" Target="../media/image28.jpeg"  /><Relationship Id="rId6" Type="http://schemas.openxmlformats.org/officeDocument/2006/relationships/image" Target="../media/image18.png"  /><Relationship Id="rId7" Type="http://schemas.openxmlformats.org/officeDocument/2006/relationships/image" Target="../media/image29.jpeg"  /><Relationship Id="rId8" Type="http://schemas.openxmlformats.org/officeDocument/2006/relationships/image" Target="../media/image30.png"  /><Relationship Id="rId9" Type="http://schemas.openxmlformats.org/officeDocument/2006/relationships/image" Target="../media/image31.sv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3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3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42.png"  /><Relationship Id="rId5" Type="http://schemas.openxmlformats.org/officeDocument/2006/relationships/image" Target="../media/image34.png"  /><Relationship Id="rId6" Type="http://schemas.openxmlformats.org/officeDocument/2006/relationships/image" Target="../media/image35.sv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4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46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4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5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51.jpeg"  /><Relationship Id="rId5" Type="http://schemas.openxmlformats.org/officeDocument/2006/relationships/image" Target="../media/image52.jpeg"  /><Relationship Id="rId6" Type="http://schemas.openxmlformats.org/officeDocument/2006/relationships/image" Target="../media/image53.jpeg"  /><Relationship Id="rId7" Type="http://schemas.openxmlformats.org/officeDocument/2006/relationships/image" Target="../media/image54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1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11.jpeg"  /><Relationship Id="rId5" Type="http://schemas.openxmlformats.org/officeDocument/2006/relationships/image" Target="../media/image12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13.jpeg"  /><Relationship Id="rId5" Type="http://schemas.openxmlformats.org/officeDocument/2006/relationships/image" Target="../media/image14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15.jpeg"  /><Relationship Id="rId5" Type="http://schemas.openxmlformats.org/officeDocument/2006/relationships/hyperlink" Target="https://www.sedaily.com/NewsVIew/1Z3WPE3NT4" TargetMode="External" /><Relationship Id="rId6" Type="http://schemas.openxmlformats.org/officeDocument/2006/relationships/hyperlink" Target="http://www.econovill.com/news/articleView.html?idxno=364709" TargetMode="External"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4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709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59493" y="1916832"/>
            <a:ext cx="83130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일반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ko-KR" altLang="en-US" sz="5000" b="1" spc="-15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6705" y="3678123"/>
            <a:ext cx="7198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1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1" dirty="0">
                <a:solidFill>
                  <a:srgbClr val="77787B"/>
                </a:solidFill>
              </a:rPr>
              <a:t>: </a:t>
            </a:r>
            <a:r>
              <a:rPr lang="ko-KR" altLang="en-US" sz="2400" b="1" dirty="0"/>
              <a:t>대중교통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광역버스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대기인원을 판별</a:t>
            </a:r>
            <a:r>
              <a:rPr lang="en-US" altLang="ko-KR" sz="2400" b="1" dirty="0"/>
              <a:t>,</a:t>
            </a:r>
          </a:p>
          <a:p>
            <a:r>
              <a:rPr lang="en-US" altLang="ko-KR" sz="2400" b="1" dirty="0"/>
              <a:t>		</a:t>
            </a:r>
            <a:r>
              <a:rPr lang="ko-KR" altLang="en-US" sz="2400" b="1" dirty="0"/>
              <a:t>계산 후 더 정확한 최소시간 경로 지원 시스템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32" y="166949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70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2020. 07. 25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(THE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김우진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이유진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이채민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 승 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56140C4-85AE-4E4E-9D98-99AAE78E458C}"/>
              </a:ext>
            </a:extLst>
          </p:cNvPr>
          <p:cNvSpPr/>
          <p:nvPr/>
        </p:nvSpPr>
        <p:spPr>
          <a:xfrm>
            <a:off x="222255" y="1473900"/>
            <a:ext cx="8684677" cy="51944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7BB7E62D-3214-4152-98F0-30FE75DE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771" y="5754597"/>
            <a:ext cx="2280723" cy="5369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구성도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4D241D6-A4C2-4DC3-A052-5FDE6FC1E0D8}"/>
              </a:ext>
            </a:extLst>
          </p:cNvPr>
          <p:cNvSpPr/>
          <p:nvPr/>
        </p:nvSpPr>
        <p:spPr>
          <a:xfrm>
            <a:off x="4081112" y="3647439"/>
            <a:ext cx="3259488" cy="2107158"/>
          </a:xfrm>
          <a:prstGeom prst="round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EC75A48-B9B0-467A-9B1D-C3219956C596}"/>
              </a:ext>
            </a:extLst>
          </p:cNvPr>
          <p:cNvGrpSpPr/>
          <p:nvPr/>
        </p:nvGrpSpPr>
        <p:grpSpPr>
          <a:xfrm>
            <a:off x="281433" y="3256822"/>
            <a:ext cx="1324338" cy="1463523"/>
            <a:chOff x="616953" y="2293113"/>
            <a:chExt cx="2141317" cy="2388062"/>
          </a:xfrm>
        </p:grpSpPr>
        <p:pic>
          <p:nvPicPr>
            <p:cNvPr id="65" name="Picture 4" descr="íì´ì¹´ë©ë¼ì ëí ì´ë¯¸ì§ ê²ìê²°ê³¼">
              <a:extLst>
                <a:ext uri="{FF2B5EF4-FFF2-40B4-BE49-F238E27FC236}">
                  <a16:creationId xmlns:a16="http://schemas.microsoft.com/office/drawing/2014/main" id="{DEC4CAAA-4B93-44E5-AC99-B0369D032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53" y="3075187"/>
              <a:ext cx="2141317" cy="160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ë¼ì¦ë² ë¦¬íì´ì ëí ì´ë¯¸ì§ ê²ìê²°ê³¼">
              <a:extLst>
                <a:ext uri="{FF2B5EF4-FFF2-40B4-BE49-F238E27FC236}">
                  <a16:creationId xmlns:a16="http://schemas.microsoft.com/office/drawing/2014/main" id="{E3D092DF-A330-4815-B008-4B972EF53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22" y="2293113"/>
              <a:ext cx="950990" cy="985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9A79590-5AC7-4A53-ACF9-F56359CCF6F5}"/>
              </a:ext>
            </a:extLst>
          </p:cNvPr>
          <p:cNvCxnSpPr>
            <a:cxnSpLocks/>
            <a:stCxn id="66" idx="3"/>
            <a:endCxn id="43" idx="1"/>
          </p:cNvCxnSpPr>
          <p:nvPr/>
        </p:nvCxnSpPr>
        <p:spPr>
          <a:xfrm flipV="1">
            <a:off x="943603" y="2451865"/>
            <a:ext cx="1203192" cy="110691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3860639-A5EC-4F6F-9585-D87D5AD30018}"/>
              </a:ext>
            </a:extLst>
          </p:cNvPr>
          <p:cNvCxnSpPr>
            <a:cxnSpLocks/>
            <a:stCxn id="82" idx="3"/>
            <a:endCxn id="5" idx="1"/>
          </p:cNvCxnSpPr>
          <p:nvPr/>
        </p:nvCxnSpPr>
        <p:spPr>
          <a:xfrm flipV="1">
            <a:off x="3334208" y="2324090"/>
            <a:ext cx="588734" cy="24867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ash"/>
            <a:miter lim="800000"/>
            <a:tailEnd type="triangle"/>
          </a:ln>
          <a:effectLst/>
        </p:spPr>
      </p:cxn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E61B631-6C68-4E52-BEA0-6BCC6AB9BEB5}"/>
              </a:ext>
            </a:extLst>
          </p:cNvPr>
          <p:cNvGrpSpPr/>
          <p:nvPr/>
        </p:nvGrpSpPr>
        <p:grpSpPr>
          <a:xfrm>
            <a:off x="2536283" y="2267515"/>
            <a:ext cx="797925" cy="610496"/>
            <a:chOff x="4264433" y="2644795"/>
            <a:chExt cx="1633960" cy="1344592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BA889D0B-F64F-412E-9E28-49A25F169DDC}"/>
                </a:ext>
              </a:extLst>
            </p:cNvPr>
            <p:cNvSpPr/>
            <p:nvPr/>
          </p:nvSpPr>
          <p:spPr>
            <a:xfrm>
              <a:off x="4264433" y="2644795"/>
              <a:ext cx="1633960" cy="1344592"/>
            </a:xfrm>
            <a:prstGeom prst="roundRect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84" name="그래픽 83" descr="클래퍼 보드">
              <a:extLst>
                <a:ext uri="{FF2B5EF4-FFF2-40B4-BE49-F238E27FC236}">
                  <a16:creationId xmlns:a16="http://schemas.microsoft.com/office/drawing/2014/main" id="{B8269E0E-746B-4783-995C-A440421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20207" y="2791291"/>
              <a:ext cx="914400" cy="914400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D2BA7FA-A07A-4F47-9032-940ED3213DC6}"/>
              </a:ext>
            </a:extLst>
          </p:cNvPr>
          <p:cNvGrpSpPr/>
          <p:nvPr/>
        </p:nvGrpSpPr>
        <p:grpSpPr>
          <a:xfrm>
            <a:off x="4630381" y="3826935"/>
            <a:ext cx="2367185" cy="1619964"/>
            <a:chOff x="8199016" y="2427174"/>
            <a:chExt cx="2154475" cy="2043695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09B8F1-9E4F-46D5-AA98-E854B3918EB2}"/>
                </a:ext>
              </a:extLst>
            </p:cNvPr>
            <p:cNvGrpSpPr/>
            <p:nvPr/>
          </p:nvGrpSpPr>
          <p:grpSpPr>
            <a:xfrm>
              <a:off x="8199016" y="2427174"/>
              <a:ext cx="2154475" cy="2043695"/>
              <a:chOff x="8719531" y="2586456"/>
              <a:chExt cx="1633960" cy="1624526"/>
            </a:xfrm>
          </p:grpSpPr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923C69CF-2D11-495D-BE35-E68E6E422BDE}"/>
                  </a:ext>
                </a:extLst>
              </p:cNvPr>
              <p:cNvSpPr/>
              <p:nvPr/>
            </p:nvSpPr>
            <p:spPr>
              <a:xfrm>
                <a:off x="8719531" y="2866390"/>
                <a:ext cx="1633960" cy="1344592"/>
              </a:xfrm>
              <a:prstGeom prst="round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D494EA2A-2A8E-41E9-8BFB-C53308A645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18042" b="17115"/>
              <a:stretch/>
            </p:blipFill>
            <p:spPr>
              <a:xfrm>
                <a:off x="8912971" y="2586456"/>
                <a:ext cx="1202857" cy="637713"/>
              </a:xfrm>
              <a:prstGeom prst="rect">
                <a:avLst/>
              </a:prstGeom>
            </p:spPr>
          </p:pic>
        </p:grpSp>
        <p:pic>
          <p:nvPicPr>
            <p:cNvPr id="88" name="그래픽 87" descr="문서">
              <a:extLst>
                <a:ext uri="{FF2B5EF4-FFF2-40B4-BE49-F238E27FC236}">
                  <a16:creationId xmlns:a16="http://schemas.microsoft.com/office/drawing/2014/main" id="{3CDD8F74-E9DE-42E2-A3A6-A1A357B21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50851" y="3196096"/>
              <a:ext cx="914400" cy="914400"/>
            </a:xfrm>
            <a:prstGeom prst="rect">
              <a:avLst/>
            </a:prstGeom>
          </p:spPr>
        </p:pic>
      </p:grp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1FE79C0-A424-4470-A7FB-9AA317A8E45F}"/>
              </a:ext>
            </a:extLst>
          </p:cNvPr>
          <p:cNvCxnSpPr>
            <a:cxnSpLocks/>
            <a:stCxn id="89" idx="3"/>
            <a:endCxn id="44" idx="1"/>
          </p:cNvCxnSpPr>
          <p:nvPr/>
        </p:nvCxnSpPr>
        <p:spPr>
          <a:xfrm>
            <a:off x="6997566" y="4776491"/>
            <a:ext cx="1051148" cy="1247524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A52DCD-4191-4254-AFFA-666CF3B09C57}"/>
              </a:ext>
            </a:extLst>
          </p:cNvPr>
          <p:cNvSpPr txBox="1"/>
          <p:nvPr/>
        </p:nvSpPr>
        <p:spPr>
          <a:xfrm>
            <a:off x="2018542" y="3279378"/>
            <a:ext cx="252359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VIDEO EDIT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pic>
        <p:nvPicPr>
          <p:cNvPr id="44" name="그림 43" descr="거리, 시계, 측면, 표지판이(가) 표시된 사진&#10;&#10;자동 생성된 설명">
            <a:extLst>
              <a:ext uri="{FF2B5EF4-FFF2-40B4-BE49-F238E27FC236}">
                <a16:creationId xmlns:a16="http://schemas.microsoft.com/office/drawing/2014/main" id="{FEF99C4F-F51D-45C9-92CD-FD68443C93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881" r="37100" b="19945"/>
          <a:stretch/>
        </p:blipFill>
        <p:spPr>
          <a:xfrm>
            <a:off x="8048714" y="5446899"/>
            <a:ext cx="679419" cy="115423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98C6114-73EB-4EF8-A5DF-E6C9339CD0A9}"/>
              </a:ext>
            </a:extLst>
          </p:cNvPr>
          <p:cNvSpPr txBox="1"/>
          <p:nvPr/>
        </p:nvSpPr>
        <p:spPr>
          <a:xfrm>
            <a:off x="2365157" y="2858366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Video.mp4</a:t>
            </a:r>
          </a:p>
        </p:txBody>
      </p:sp>
      <p:pic>
        <p:nvPicPr>
          <p:cNvPr id="5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25BC4EBD-9DBA-4F62-B477-D8B7B98FEE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42" y="1919749"/>
            <a:ext cx="605929" cy="808682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AD7EC5C-BA3B-4C36-919D-59EF03FA1E7E}"/>
              </a:ext>
            </a:extLst>
          </p:cNvPr>
          <p:cNvCxnSpPr>
            <a:cxnSpLocks/>
            <a:stCxn id="43" idx="3"/>
            <a:endCxn id="63" idx="0"/>
          </p:cNvCxnSpPr>
          <p:nvPr/>
        </p:nvCxnSpPr>
        <p:spPr>
          <a:xfrm>
            <a:off x="4816564" y="2451865"/>
            <a:ext cx="894292" cy="1195574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7A0019C-D6FB-444E-9B97-68A28F3625DB}"/>
              </a:ext>
            </a:extLst>
          </p:cNvPr>
          <p:cNvSpPr/>
          <p:nvPr/>
        </p:nvSpPr>
        <p:spPr>
          <a:xfrm>
            <a:off x="2146795" y="1615871"/>
            <a:ext cx="2669769" cy="1671987"/>
          </a:xfrm>
          <a:prstGeom prst="round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326B10-D592-447D-B125-E0E049CC207C}"/>
              </a:ext>
            </a:extLst>
          </p:cNvPr>
          <p:cNvSpPr txBox="1"/>
          <p:nvPr/>
        </p:nvSpPr>
        <p:spPr>
          <a:xfrm>
            <a:off x="323527" y="4596886"/>
            <a:ext cx="2523599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Real time Camera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623353-243E-41BC-86D5-F5650865795A}"/>
              </a:ext>
            </a:extLst>
          </p:cNvPr>
          <p:cNvSpPr txBox="1"/>
          <p:nvPr/>
        </p:nvSpPr>
        <p:spPr>
          <a:xfrm>
            <a:off x="5813973" y="3194254"/>
            <a:ext cx="291778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Server(for DB)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0024A9-9FD5-44EF-B40B-CCEDEF8FA333}"/>
              </a:ext>
            </a:extLst>
          </p:cNvPr>
          <p:cNvSpPr txBox="1"/>
          <p:nvPr/>
        </p:nvSpPr>
        <p:spPr>
          <a:xfrm>
            <a:off x="6373062" y="6142670"/>
            <a:ext cx="179961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User App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구성도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시나리오</a:t>
            </a: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4937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- back-end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1. </a:t>
            </a:r>
            <a:r>
              <a:rPr lang="ko-KR" altLang="en-US" sz="1400" b="1" dirty="0">
                <a:solidFill>
                  <a:prstClr val="black"/>
                </a:solidFill>
              </a:rPr>
              <a:t>영상처리 </a:t>
            </a:r>
            <a:r>
              <a:rPr lang="en-US" altLang="ko-KR" sz="1400" b="1" dirty="0">
                <a:solidFill>
                  <a:prstClr val="black"/>
                </a:solidFill>
              </a:rPr>
              <a:t>: </a:t>
            </a:r>
            <a:r>
              <a:rPr lang="ko-KR" altLang="en-US" sz="1400" b="1" dirty="0" err="1">
                <a:solidFill>
                  <a:prstClr val="black"/>
                </a:solidFill>
              </a:rPr>
              <a:t>라즈베리파이를</a:t>
            </a:r>
            <a:r>
              <a:rPr lang="ko-KR" altLang="en-US" sz="1400" b="1" dirty="0">
                <a:solidFill>
                  <a:prstClr val="black"/>
                </a:solidFill>
              </a:rPr>
              <a:t> 통해 영상처리를 해서 </a:t>
            </a:r>
            <a:r>
              <a:rPr lang="en-US" altLang="ko-KR" sz="1400" b="1" dirty="0">
                <a:solidFill>
                  <a:prstClr val="black"/>
                </a:solidFill>
              </a:rPr>
              <a:t>			</a:t>
            </a:r>
            <a:r>
              <a:rPr lang="ko-KR" altLang="en-US" sz="1400" b="1" dirty="0">
                <a:solidFill>
                  <a:prstClr val="black"/>
                </a:solidFill>
              </a:rPr>
              <a:t>사람인원 수 파악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2. </a:t>
            </a:r>
            <a:r>
              <a:rPr lang="ko-KR" altLang="en-US" sz="1400" b="1" dirty="0">
                <a:solidFill>
                  <a:prstClr val="black"/>
                </a:solidFill>
              </a:rPr>
              <a:t>영상분석 결과 </a:t>
            </a:r>
            <a:r>
              <a:rPr lang="en-US" altLang="ko-KR" sz="1400" b="1" dirty="0">
                <a:solidFill>
                  <a:prstClr val="black"/>
                </a:solidFill>
              </a:rPr>
              <a:t>: </a:t>
            </a:r>
            <a:r>
              <a:rPr lang="ko-KR" altLang="en-US" sz="1400" b="1" dirty="0">
                <a:solidFill>
                  <a:prstClr val="black"/>
                </a:solidFill>
              </a:rPr>
              <a:t>현재 정거장 대기인원수 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측정된 시간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해당 정류장의 </a:t>
            </a:r>
            <a:r>
              <a:rPr lang="en-US" altLang="ko-KR" sz="1400" b="1" dirty="0">
                <a:solidFill>
                  <a:prstClr val="black"/>
                </a:solidFill>
              </a:rPr>
              <a:t>ID</a:t>
            </a:r>
            <a:r>
              <a:rPr lang="ko-KR" altLang="en-US" sz="1400" b="1" dirty="0">
                <a:solidFill>
                  <a:prstClr val="black"/>
                </a:solidFill>
              </a:rPr>
              <a:t>를 서버 데이터 베이스에 저장</a:t>
            </a:r>
          </a:p>
          <a:p>
            <a:pPr lvl="0">
              <a:defRPr/>
            </a:pPr>
            <a:endParaRPr lang="ko-KR" altLang="en-US" sz="1400" b="1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- front-end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1.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요청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서버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영상처리한 사람의 인원 수 정보 </a:t>
            </a:r>
            <a:r>
              <a:rPr lang="en-US" altLang="ko-KR" sz="1400" b="1" dirty="0">
                <a:solidFill>
                  <a:prstClr val="black"/>
                </a:solidFill>
              </a:rPr>
              <a:t>			      </a:t>
            </a:r>
            <a:r>
              <a:rPr lang="ko-KR" altLang="en-US" sz="1400" b="1" dirty="0">
                <a:solidFill>
                  <a:prstClr val="black"/>
                </a:solidFill>
              </a:rPr>
              <a:t>데이터 요청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2.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전달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 err="1">
                <a:solidFill>
                  <a:prstClr val="black"/>
                </a:solidFill>
              </a:rPr>
              <a:t>라즈베리파이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요청한 데이터 서버로 전달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3.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요청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앱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서버에 있는 데이터를 앱에서 요청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4.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전달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서버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데이터를 앱으로 전달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122093-295D-4670-965C-41CF40784A50}"/>
              </a:ext>
            </a:extLst>
          </p:cNvPr>
          <p:cNvGrpSpPr/>
          <p:nvPr/>
        </p:nvGrpSpPr>
        <p:grpSpPr>
          <a:xfrm>
            <a:off x="323528" y="1632561"/>
            <a:ext cx="1167701" cy="1047611"/>
            <a:chOff x="616953" y="2293113"/>
            <a:chExt cx="2141317" cy="2388062"/>
          </a:xfrm>
        </p:grpSpPr>
        <p:pic>
          <p:nvPicPr>
            <p:cNvPr id="17" name="Picture 4" descr="íì´ì¹´ë©ë¼ì ëí ì´ë¯¸ì§ ê²ìê²°ê³¼">
              <a:extLst>
                <a:ext uri="{FF2B5EF4-FFF2-40B4-BE49-F238E27FC236}">
                  <a16:creationId xmlns:a16="http://schemas.microsoft.com/office/drawing/2014/main" id="{11D0BFF9-D05D-47C6-B255-8744AEA1F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53" y="3075187"/>
              <a:ext cx="2141317" cy="160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ë¼ì¦ë² ë¦¬íì´ì ëí ì´ë¯¸ì§ ê²ìê²°ê³¼">
              <a:extLst>
                <a:ext uri="{FF2B5EF4-FFF2-40B4-BE49-F238E27FC236}">
                  <a16:creationId xmlns:a16="http://schemas.microsoft.com/office/drawing/2014/main" id="{725F36B8-F8C7-4882-A1F5-27CA40D1C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22" y="2293113"/>
              <a:ext cx="950990" cy="985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A5FEB31-87CC-4EAD-9854-11E9D533D072}"/>
              </a:ext>
            </a:extLst>
          </p:cNvPr>
          <p:cNvSpPr/>
          <p:nvPr/>
        </p:nvSpPr>
        <p:spPr>
          <a:xfrm>
            <a:off x="1575106" y="2945285"/>
            <a:ext cx="1482143" cy="1384688"/>
          </a:xfrm>
          <a:prstGeom prst="round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1B2D19-9248-41E0-92F3-E00708BA4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2865" y="3065317"/>
            <a:ext cx="783500" cy="1844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656CE79-E3B6-4BB2-8A2F-902B11E26EA1}"/>
              </a:ext>
            </a:extLst>
          </p:cNvPr>
          <p:cNvGrpSpPr/>
          <p:nvPr/>
        </p:nvGrpSpPr>
        <p:grpSpPr>
          <a:xfrm>
            <a:off x="1912865" y="3533071"/>
            <a:ext cx="783500" cy="606775"/>
            <a:chOff x="8199016" y="2427174"/>
            <a:chExt cx="2154475" cy="20436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770EB7D-EC93-47A7-A489-60BEE4C7FC5C}"/>
                </a:ext>
              </a:extLst>
            </p:cNvPr>
            <p:cNvGrpSpPr/>
            <p:nvPr/>
          </p:nvGrpSpPr>
          <p:grpSpPr>
            <a:xfrm>
              <a:off x="8199016" y="2427174"/>
              <a:ext cx="2154475" cy="2043695"/>
              <a:chOff x="8719531" y="2586456"/>
              <a:chExt cx="1633960" cy="162452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AD4541CD-9632-46AD-BF04-90CB7D569D17}"/>
                  </a:ext>
                </a:extLst>
              </p:cNvPr>
              <p:cNvSpPr/>
              <p:nvPr/>
            </p:nvSpPr>
            <p:spPr>
              <a:xfrm>
                <a:off x="8719531" y="2866390"/>
                <a:ext cx="1633960" cy="1344592"/>
              </a:xfrm>
              <a:prstGeom prst="round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426D894C-B38B-468E-9D29-4AA5FA5EF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8042" b="17115"/>
              <a:stretch/>
            </p:blipFill>
            <p:spPr>
              <a:xfrm>
                <a:off x="8912971" y="2586456"/>
                <a:ext cx="1202857" cy="637713"/>
              </a:xfrm>
              <a:prstGeom prst="rect">
                <a:avLst/>
              </a:prstGeom>
            </p:spPr>
          </p:pic>
        </p:grpSp>
        <p:pic>
          <p:nvPicPr>
            <p:cNvPr id="26" name="그래픽 25" descr="문서">
              <a:extLst>
                <a:ext uri="{FF2B5EF4-FFF2-40B4-BE49-F238E27FC236}">
                  <a16:creationId xmlns:a16="http://schemas.microsoft.com/office/drawing/2014/main" id="{31B8E6B8-590D-4E24-AAD4-603168D1D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50851" y="3196096"/>
              <a:ext cx="914400" cy="914400"/>
            </a:xfrm>
            <a:prstGeom prst="rect">
              <a:avLst/>
            </a:prstGeom>
          </p:spPr>
        </p:pic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77BF88-04E6-4D7D-A4CD-665F28B5EFC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491229" y="2327909"/>
            <a:ext cx="658683" cy="547281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325B3C2-00B1-4A3F-994E-C94CB45BCB61}"/>
              </a:ext>
            </a:extLst>
          </p:cNvPr>
          <p:cNvCxnSpPr>
            <a:cxnSpLocks/>
          </p:cNvCxnSpPr>
          <p:nvPr/>
        </p:nvCxnSpPr>
        <p:spPr>
          <a:xfrm>
            <a:off x="2258094" y="4416669"/>
            <a:ext cx="1359367" cy="747632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ysDot"/>
            <a:miter lim="800000"/>
            <a:headEnd type="triangle" w="med" len="med"/>
            <a:tailEnd type="triangle" w="med" len="med"/>
          </a:ln>
          <a:effectLst/>
        </p:spPr>
      </p:cxnSp>
      <p:pic>
        <p:nvPicPr>
          <p:cNvPr id="42" name="그림 41" descr="거리, 시계, 측면, 표지판이(가) 표시된 사진&#10;&#10;자동 생성된 설명">
            <a:extLst>
              <a:ext uri="{FF2B5EF4-FFF2-40B4-BE49-F238E27FC236}">
                <a16:creationId xmlns:a16="http://schemas.microsoft.com/office/drawing/2014/main" id="{26FD2A88-EA2F-472E-BC7E-DA663E12CC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881" r="37100" b="19945"/>
          <a:stretch/>
        </p:blipFill>
        <p:spPr>
          <a:xfrm>
            <a:off x="3675545" y="4500489"/>
            <a:ext cx="679419" cy="11542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C1FD3-6AA2-479C-B796-D2A0FA89A2C9}"/>
              </a:ext>
            </a:extLst>
          </p:cNvPr>
          <p:cNvSpPr txBox="1"/>
          <p:nvPr/>
        </p:nvSpPr>
        <p:spPr>
          <a:xfrm>
            <a:off x="1073909" y="1593543"/>
            <a:ext cx="148214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/>
              <a:t>실시간 영상처리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D25A85-C8AE-4961-8DF8-FEB7EBA688CF}"/>
              </a:ext>
            </a:extLst>
          </p:cNvPr>
          <p:cNvSpPr txBox="1"/>
          <p:nvPr/>
        </p:nvSpPr>
        <p:spPr>
          <a:xfrm>
            <a:off x="2207996" y="2551489"/>
            <a:ext cx="223890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/>
              <a:t>서버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데이터 베이스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구축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284782-6721-471E-B1B6-FA50EFD33A23}"/>
              </a:ext>
            </a:extLst>
          </p:cNvPr>
          <p:cNvSpPr txBox="1"/>
          <p:nvPr/>
        </p:nvSpPr>
        <p:spPr>
          <a:xfrm>
            <a:off x="2005621" y="5353438"/>
            <a:ext cx="160450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사용사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Application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하드웨어</a:t>
            </a:r>
            <a:r>
              <a:rPr kumimoji="0" lang="en-US" altLang="ko-KR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/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센서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89E1B0-92FD-4184-9249-F42C15108DB7}"/>
              </a:ext>
            </a:extLst>
          </p:cNvPr>
          <p:cNvSpPr/>
          <p:nvPr/>
        </p:nvSpPr>
        <p:spPr>
          <a:xfrm>
            <a:off x="229661" y="1527740"/>
            <a:ext cx="8684677" cy="51944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94E90E-E370-4B7B-8E5E-404B1FA79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79410">
            <a:off x="1287561" y="4606749"/>
            <a:ext cx="1760811" cy="1760811"/>
          </a:xfrm>
          <a:prstGeom prst="rect">
            <a:avLst/>
          </a:prstGeom>
        </p:spPr>
      </p:pic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408944DB-9CF5-4961-99B2-96A0C0E26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50" y="2436827"/>
            <a:ext cx="2326579" cy="1744934"/>
          </a:xfrm>
          <a:prstGeom prst="rect">
            <a:avLst/>
          </a:prstGeom>
        </p:spPr>
      </p:pic>
      <p:pic>
        <p:nvPicPr>
          <p:cNvPr id="17" name="Picture 2" descr="ë¼ì¦ë² ë¦¬íì´ì ëí ì´ë¯¸ì§ ê²ìê²°ê³¼">
            <a:extLst>
              <a:ext uri="{FF2B5EF4-FFF2-40B4-BE49-F238E27FC236}">
                <a16:creationId xmlns:a16="http://schemas.microsoft.com/office/drawing/2014/main" id="{BA865328-3522-4556-93CB-097F0DE9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8178">
            <a:off x="394906" y="2231957"/>
            <a:ext cx="718031" cy="5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243CAE7-92C8-4C59-A585-0FA7DA66E263}"/>
              </a:ext>
            </a:extLst>
          </p:cNvPr>
          <p:cNvCxnSpPr>
            <a:cxnSpLocks/>
            <a:endCxn id="3" idx="2"/>
          </p:cNvCxnSpPr>
          <p:nvPr/>
        </p:nvCxnSpPr>
        <p:spPr>
          <a:xfrm rot="16200000" flipH="1">
            <a:off x="531953" y="4003091"/>
            <a:ext cx="1179646" cy="70465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나이프이(가) 표시된 사진&#10;&#10;자동 생성된 설명">
            <a:extLst>
              <a:ext uri="{FF2B5EF4-FFF2-40B4-BE49-F238E27FC236}">
                <a16:creationId xmlns:a16="http://schemas.microsoft.com/office/drawing/2014/main" id="{B33E4B38-5EAD-42AF-97BC-1625627579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02780" y="1910494"/>
            <a:ext cx="2018773" cy="1744934"/>
          </a:xfrm>
          <a:prstGeom prst="rect">
            <a:avLst/>
          </a:prstGeom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1DF6C96-8CF3-462A-93AA-C85F8C6C605A}"/>
              </a:ext>
            </a:extLst>
          </p:cNvPr>
          <p:cNvCxnSpPr>
            <a:cxnSpLocks/>
            <a:stCxn id="38" idx="2"/>
            <a:endCxn id="5" idx="3"/>
          </p:cNvCxnSpPr>
          <p:nvPr/>
        </p:nvCxnSpPr>
        <p:spPr>
          <a:xfrm rot="5400000" flipH="1">
            <a:off x="4147981" y="2091243"/>
            <a:ext cx="346134" cy="2782237"/>
          </a:xfrm>
          <a:prstGeom prst="bentConnector4">
            <a:avLst>
              <a:gd name="adj1" fmla="val -66044"/>
              <a:gd name="adj2" fmla="val 681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C5985F6-AA4D-4650-95F5-F242A41591ED}"/>
              </a:ext>
            </a:extLst>
          </p:cNvPr>
          <p:cNvSpPr txBox="1"/>
          <p:nvPr/>
        </p:nvSpPr>
        <p:spPr>
          <a:xfrm>
            <a:off x="983895" y="2154959"/>
            <a:ext cx="252359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Raspberry PI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555BB1-C795-41B6-879C-953E69317C96}"/>
              </a:ext>
            </a:extLst>
          </p:cNvPr>
          <p:cNvSpPr txBox="1"/>
          <p:nvPr/>
        </p:nvSpPr>
        <p:spPr>
          <a:xfrm>
            <a:off x="5710609" y="1975162"/>
            <a:ext cx="289383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Potable Charge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293177-8DAA-42AD-A99F-C0B0F731F2E2}"/>
              </a:ext>
            </a:extLst>
          </p:cNvPr>
          <p:cNvSpPr txBox="1"/>
          <p:nvPr/>
        </p:nvSpPr>
        <p:spPr>
          <a:xfrm>
            <a:off x="2207222" y="4600875"/>
            <a:ext cx="2788111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Camera Module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pic>
        <p:nvPicPr>
          <p:cNvPr id="50" name="그래픽 49" descr="그룹">
            <a:extLst>
              <a:ext uri="{FF2B5EF4-FFF2-40B4-BE49-F238E27FC236}">
                <a16:creationId xmlns:a16="http://schemas.microsoft.com/office/drawing/2014/main" id="{C7415270-F381-4FD2-8840-E4DAA972D6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3812" y="4854333"/>
            <a:ext cx="1425848" cy="1425848"/>
          </a:xfrm>
          <a:prstGeom prst="rect">
            <a:avLst/>
          </a:prstGeom>
        </p:spPr>
      </p:pic>
      <p:pic>
        <p:nvPicPr>
          <p:cNvPr id="51" name="그래픽 50" descr="그룹">
            <a:extLst>
              <a:ext uri="{FF2B5EF4-FFF2-40B4-BE49-F238E27FC236}">
                <a16:creationId xmlns:a16="http://schemas.microsoft.com/office/drawing/2014/main" id="{51FE8A7E-1452-43F6-AF0B-D1F0132DA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6860" y="4854333"/>
            <a:ext cx="1425848" cy="1425848"/>
          </a:xfrm>
          <a:prstGeom prst="rect">
            <a:avLst/>
          </a:prstGeom>
        </p:spPr>
      </p:pic>
      <p:pic>
        <p:nvPicPr>
          <p:cNvPr id="53" name="그래픽 52" descr="기호">
            <a:extLst>
              <a:ext uri="{FF2B5EF4-FFF2-40B4-BE49-F238E27FC236}">
                <a16:creationId xmlns:a16="http://schemas.microsoft.com/office/drawing/2014/main" id="{8090ECCD-1698-4E0C-8609-27D42F17CC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91133" y="4527764"/>
            <a:ext cx="1031630" cy="1031630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3EEBCA6-CF91-4C67-87C1-C6C958685421}"/>
              </a:ext>
            </a:extLst>
          </p:cNvPr>
          <p:cNvCxnSpPr>
            <a:cxnSpLocks/>
          </p:cNvCxnSpPr>
          <p:nvPr/>
        </p:nvCxnSpPr>
        <p:spPr>
          <a:xfrm>
            <a:off x="8006948" y="5123179"/>
            <a:ext cx="0" cy="872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래픽 56" descr="버스">
            <a:extLst>
              <a:ext uri="{FF2B5EF4-FFF2-40B4-BE49-F238E27FC236}">
                <a16:creationId xmlns:a16="http://schemas.microsoft.com/office/drawing/2014/main" id="{2E121EE3-F31A-4DE5-97CC-06E31EB383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3604" y="4708372"/>
            <a:ext cx="426689" cy="426689"/>
          </a:xfrm>
          <a:prstGeom prst="rect">
            <a:avLst/>
          </a:prstGeom>
        </p:spPr>
      </p:pic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615EE3-2BC0-4C04-8214-6C56F412E698}"/>
              </a:ext>
            </a:extLst>
          </p:cNvPr>
          <p:cNvCxnSpPr>
            <a:cxnSpLocks/>
          </p:cNvCxnSpPr>
          <p:nvPr/>
        </p:nvCxnSpPr>
        <p:spPr>
          <a:xfrm>
            <a:off x="3601277" y="5062540"/>
            <a:ext cx="1642535" cy="504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CADDE5F-3389-4D8E-9B14-7B2897AB15FD}"/>
              </a:ext>
            </a:extLst>
          </p:cNvPr>
          <p:cNvSpPr txBox="1"/>
          <p:nvPr/>
        </p:nvSpPr>
        <p:spPr>
          <a:xfrm>
            <a:off x="5165143" y="6008062"/>
            <a:ext cx="311282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People Counting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20FDF8-4CAC-4E9C-B135-9B1D5075C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35" y="1963188"/>
            <a:ext cx="8172400" cy="4179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D7C552-9426-4E75-995D-C3B01246B128}"/>
              </a:ext>
            </a:extLst>
          </p:cNvPr>
          <p:cNvSpPr/>
          <p:nvPr/>
        </p:nvSpPr>
        <p:spPr>
          <a:xfrm flipH="1">
            <a:off x="-806533" y="1465884"/>
            <a:ext cx="403244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0"/>
              </a:rPr>
              <a:t>메뉴구성도</a:t>
            </a:r>
            <a:endParaRPr lang="en-US" altLang="ko-KR" sz="2000" b="1" dirty="0">
              <a:ln w="0"/>
            </a:endParaRPr>
          </a:p>
        </p:txBody>
      </p:sp>
      <p:sp>
        <p:nvSpPr>
          <p:cNvPr id="14" name="바닥글 개체 틀 11">
            <a:extLst>
              <a:ext uri="{FF2B5EF4-FFF2-40B4-BE49-F238E27FC236}">
                <a16:creationId xmlns:a16="http://schemas.microsoft.com/office/drawing/2014/main" id="{2FC7E8DE-0A25-49F1-9D57-D19484AD9F6A}"/>
              </a:ext>
            </a:extLst>
          </p:cNvPr>
          <p:cNvSpPr txBox="1">
            <a:spLocks/>
          </p:cNvSpPr>
          <p:nvPr/>
        </p:nvSpPr>
        <p:spPr>
          <a:xfrm>
            <a:off x="3181350" y="65087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한이음 ▶ 프로그램 설계서</a:t>
            </a:r>
          </a:p>
        </p:txBody>
      </p:sp>
    </p:spTree>
    <p:extLst>
      <p:ext uri="{BB962C8B-B14F-4D97-AF65-F5344CB8AC3E}">
        <p14:creationId xmlns:p14="http://schemas.microsoft.com/office/powerpoint/2010/main" val="1395175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F40A16-C755-47A8-8BA3-14F795DAA6CA}"/>
              </a:ext>
            </a:extLst>
          </p:cNvPr>
          <p:cNvSpPr/>
          <p:nvPr/>
        </p:nvSpPr>
        <p:spPr>
          <a:xfrm>
            <a:off x="755576" y="1541402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en-US" altLang="ko-KR" sz="1600" b="1" dirty="0"/>
            </a:br>
            <a:r>
              <a:rPr lang="en-US" altLang="ko-KR" sz="1600" b="1" dirty="0"/>
              <a:t>  VED_LINE INT(2)</a:t>
            </a:r>
          </a:p>
          <a:p>
            <a:r>
              <a:rPr lang="en-US" altLang="ko-KR" sz="1600" b="1" dirty="0"/>
              <a:t>  VED_BUSSTA VARCHAR(10)</a:t>
            </a:r>
          </a:p>
          <a:p>
            <a:r>
              <a:rPr lang="en-US" altLang="ko-KR" sz="1600" b="1" dirty="0"/>
              <a:t>  VED_NOW DATE </a:t>
            </a:r>
          </a:p>
          <a:p>
            <a:pPr algn="ctr"/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6ABA17-F9B5-46B7-ACD6-21438D30E2BF}"/>
              </a:ext>
            </a:extLst>
          </p:cNvPr>
          <p:cNvSpPr/>
          <p:nvPr/>
        </p:nvSpPr>
        <p:spPr>
          <a:xfrm>
            <a:off x="3016084" y="4293093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 err="1"/>
              <a:t>Role_Line</a:t>
            </a:r>
            <a:r>
              <a:rPr lang="en-US" altLang="ko-KR" b="1" dirty="0"/>
              <a:t> INT(2)</a:t>
            </a:r>
          </a:p>
          <a:p>
            <a:r>
              <a:rPr lang="en-US" altLang="ko-KR" b="1" dirty="0" err="1"/>
              <a:t>Role_Bus_id</a:t>
            </a:r>
            <a:r>
              <a:rPr lang="en-US" altLang="ko-KR" b="1" dirty="0"/>
              <a:t> INT(2)</a:t>
            </a:r>
          </a:p>
          <a:p>
            <a:r>
              <a:rPr lang="en-US" altLang="ko-KR" b="1" dirty="0" err="1"/>
              <a:t>Role_Now</a:t>
            </a:r>
            <a:r>
              <a:rPr lang="en-US" altLang="ko-KR" b="1" dirty="0"/>
              <a:t> Date</a:t>
            </a:r>
            <a:endParaRPr lang="ko-KR" altLang="en-US" b="1" dirty="0"/>
          </a:p>
          <a:p>
            <a:pPr algn="ctr"/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C3B5E4-EAA1-49F9-8B94-E98DC54E3AB0}"/>
              </a:ext>
            </a:extLst>
          </p:cNvPr>
          <p:cNvSpPr/>
          <p:nvPr/>
        </p:nvSpPr>
        <p:spPr>
          <a:xfrm>
            <a:off x="5148064" y="1556792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user_bus</a:t>
            </a:r>
            <a:r>
              <a:rPr lang="en-US" altLang="ko-KR" sz="1600" b="1" dirty="0">
                <a:solidFill>
                  <a:prstClr val="black"/>
                </a:solidFill>
              </a:rPr>
              <a:t>   INT(2)</a:t>
            </a:r>
          </a:p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user_busstop</a:t>
            </a:r>
            <a:r>
              <a:rPr lang="en-US" altLang="ko-KR" sz="1600" b="1" dirty="0">
                <a:solidFill>
                  <a:prstClr val="black"/>
                </a:solidFill>
              </a:rPr>
              <a:t>   VARCHAR(10)</a:t>
            </a:r>
          </a:p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user_count</a:t>
            </a:r>
            <a:r>
              <a:rPr lang="en-US" altLang="ko-KR" sz="1600" b="1" dirty="0">
                <a:solidFill>
                  <a:prstClr val="black"/>
                </a:solidFill>
              </a:rPr>
              <a:t>   INT(1)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62EA3-A02B-4C5A-803F-6AD7E86AB389}"/>
              </a:ext>
            </a:extLst>
          </p:cNvPr>
          <p:cNvSpPr txBox="1"/>
          <p:nvPr/>
        </p:nvSpPr>
        <p:spPr>
          <a:xfrm>
            <a:off x="603350" y="3269592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Raspberry Pi</a:t>
            </a:r>
            <a:endParaRPr lang="ko-KR" altLang="en-US" b="1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D6E60106-F55D-44CB-9C64-2D9D67BCA596}"/>
              </a:ext>
            </a:extLst>
          </p:cNvPr>
          <p:cNvCxnSpPr/>
          <p:nvPr/>
        </p:nvCxnSpPr>
        <p:spPr>
          <a:xfrm rot="16200000" flipH="1">
            <a:off x="1619672" y="4077072"/>
            <a:ext cx="1800200" cy="504056"/>
          </a:xfrm>
          <a:prstGeom prst="bentConnector3">
            <a:avLst>
              <a:gd name="adj1" fmla="val 100224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287BEE6-1C12-47ED-B615-8621FF9279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83408" y="4146320"/>
            <a:ext cx="1800200" cy="365560"/>
          </a:xfrm>
          <a:prstGeom prst="bentConnector3">
            <a:avLst>
              <a:gd name="adj1" fmla="val 1489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78EB8B2-7D2C-4F4F-966B-BB7D76F8380B}"/>
              </a:ext>
            </a:extLst>
          </p:cNvPr>
          <p:cNvSpPr txBox="1"/>
          <p:nvPr/>
        </p:nvSpPr>
        <p:spPr>
          <a:xfrm>
            <a:off x="7024070" y="3269592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User </a:t>
            </a:r>
            <a:r>
              <a:rPr lang="en-US" altLang="ko-KR" b="1" dirty="0" err="1"/>
              <a:t>InFo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14F60E-BBCA-4D28-9AAD-858C6452DEA3}"/>
              </a:ext>
            </a:extLst>
          </p:cNvPr>
          <p:cNvSpPr txBox="1"/>
          <p:nvPr/>
        </p:nvSpPr>
        <p:spPr>
          <a:xfrm>
            <a:off x="3825773" y="3939151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 Role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0377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68352" cy="819213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>
            <a:off x="424356" y="380328"/>
            <a:ext cx="2652001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387813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438200"/>
            <a:ext cx="2873622" cy="2160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78" name="막힌 원호 77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850382"/>
              </p:ext>
            </p:extLst>
          </p:nvPr>
        </p:nvGraphicFramePr>
        <p:xfrm>
          <a:off x="133278" y="2477210"/>
          <a:ext cx="8849855" cy="4465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0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3302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468696" y="2798493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펌웨어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라즈베리파이의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연산에서의 기능 흐름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21930" y="3121195"/>
            <a:ext cx="7848600" cy="323748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8" y="3355733"/>
            <a:ext cx="1439863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 err="1">
                <a:latin typeface="맑은 고딕" pitchFamily="50" charset="-127"/>
                <a:ea typeface="맑은 고딕" pitchFamily="50" charset="-127"/>
              </a:rPr>
              <a:t>라즈베리파이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8" y="4629726"/>
            <a:ext cx="1439863" cy="75639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사람 객체인식 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대기줄을 파악 대기줄의 인원을 확인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70" y="3852621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91" y="4572552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cxnSpLocks/>
            <a:endCxn id="84" idx="3"/>
          </p:cNvCxnSpPr>
          <p:nvPr/>
        </p:nvCxnSpPr>
        <p:spPr>
          <a:xfrm flipH="1" flipV="1">
            <a:off x="2942019" y="3510514"/>
            <a:ext cx="261831" cy="712616"/>
          </a:xfrm>
          <a:prstGeom prst="bentConnector3">
            <a:avLst>
              <a:gd name="adj1" fmla="val -87309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1965101" y="4409109"/>
            <a:ext cx="25680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3012472" y="3663593"/>
            <a:ext cx="2824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626676" y="3235082"/>
            <a:ext cx="1334643" cy="490095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서버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로 전송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5096319" y="392643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096319" y="4455870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086159" y="498615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096319" y="5544894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4128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7" name="직선 화살표 연결선 106"/>
          <p:cNvCxnSpPr/>
          <p:nvPr/>
        </p:nvCxnSpPr>
        <p:spPr>
          <a:xfrm>
            <a:off x="6771069" y="392882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9" y="445587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9" y="49876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9" y="5530606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290768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Python </a:t>
            </a:r>
            <a:r>
              <a:rPr lang="en-US" altLang="ko-KR" sz="800" b="1" kern="0" dirty="0" err="1">
                <a:latin typeface="맑은 고딕" pitchFamily="50" charset="-127"/>
                <a:ea typeface="맑은 고딕" pitchFamily="50" charset="-127"/>
              </a:rPr>
              <a:t>Numpy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각 객체사이의 거리를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 확인 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줄 형성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7" y="31414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미리 </a:t>
            </a:r>
            <a:r>
              <a:rPr lang="ko-KR" altLang="en-US" sz="800" b="1" kern="0" dirty="0" err="1">
                <a:latin typeface="맑은 고딕" pitchFamily="50" charset="-127"/>
                <a:ea typeface="맑은 고딕" pitchFamily="50" charset="-127"/>
              </a:rPr>
              <a:t>파악후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데이터화 하거나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사용 와이파이를 통해 판별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7" y="4709870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HOG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알고리즘을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7" y="52750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 err="1">
                <a:latin typeface="맑은 고딕" pitchFamily="50" charset="-127"/>
                <a:ea typeface="맑은 고딕" pitchFamily="50" charset="-127"/>
              </a:rPr>
              <a:t>Haar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kern="0" dirty="0" err="1">
                <a:latin typeface="맑은 고딕" pitchFamily="50" charset="-127"/>
                <a:ea typeface="맑은 고딕" pitchFamily="50" charset="-127"/>
              </a:rPr>
              <a:t>캐스캐이드를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3136655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8830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26191" y="5846522"/>
            <a:ext cx="7420621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사람 객체인식으로 인한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대기줄파악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프로그램을 실행하여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펌웨어에서 측정하는 정류장에서 실제 기다리는 대기인원을 알아냄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61243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39456" y="6099886"/>
            <a:ext cx="7558479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프로그램을 통해 알아낸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대기인원과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해당 정거장의 아이디를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데이터화하여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현재 시간과 함께 저장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이를 클라우드 서버에 전송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776920" y="4715451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566895"/>
              </p:ext>
            </p:extLst>
          </p:nvPr>
        </p:nvGraphicFramePr>
        <p:xfrm>
          <a:off x="133278" y="913093"/>
          <a:ext cx="8865668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50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20_HF054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b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대중교통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광역버스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대기인원을 판별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계산 후 더 정확한 최소시간 경로 지원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20  . 7 . 20 .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7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객체 영상처리를 이용해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광역버스 정류장 대기줄을 파악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이를 서버로 전송하여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어플리케이션에 전달하며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공공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접목시켜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대중교통 길 찾기 서비스의 정확도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특히 출퇴근시간의 정확도를 높이는 시스템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김우진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12049" y="265294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F85F107-C959-4688-A91D-C537817FEDEB}"/>
              </a:ext>
            </a:extLst>
          </p:cNvPr>
          <p:cNvCxnSpPr>
            <a:cxnSpLocks/>
          </p:cNvCxnSpPr>
          <p:nvPr/>
        </p:nvCxnSpPr>
        <p:spPr>
          <a:xfrm>
            <a:off x="2195244" y="5369053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815906B-8C9A-43F1-9413-562E5EB83832}"/>
              </a:ext>
            </a:extLst>
          </p:cNvPr>
          <p:cNvCxnSpPr/>
          <p:nvPr/>
        </p:nvCxnSpPr>
        <p:spPr>
          <a:xfrm rot="16200000" flipV="1">
            <a:off x="3847687" y="4507569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2AA783A-CB8C-4B8A-A368-64B3ED48DE7C}"/>
              </a:ext>
            </a:extLst>
          </p:cNvPr>
          <p:cNvCxnSpPr/>
          <p:nvPr/>
        </p:nvCxnSpPr>
        <p:spPr>
          <a:xfrm>
            <a:off x="5086159" y="339992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CD8C705-BF94-472F-BF02-93893AA42AD2}"/>
              </a:ext>
            </a:extLst>
          </p:cNvPr>
          <p:cNvSpPr/>
          <p:nvPr/>
        </p:nvSpPr>
        <p:spPr>
          <a:xfrm>
            <a:off x="5296886" y="320323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해당 정거장의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아이디를 데이터화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01E967E9-78C0-49B0-B3DE-2CBFCE1D9FBA}"/>
              </a:ext>
            </a:extLst>
          </p:cNvPr>
          <p:cNvSpPr/>
          <p:nvPr/>
        </p:nvSpPr>
        <p:spPr>
          <a:xfrm>
            <a:off x="5296886" y="3725175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형성 대기줄을 일정한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간격마다 데이터화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17D5771-CD92-49D4-A472-4F2B9EFE0087}"/>
              </a:ext>
            </a:extLst>
          </p:cNvPr>
          <p:cNvSpPr/>
          <p:nvPr/>
        </p:nvSpPr>
        <p:spPr>
          <a:xfrm>
            <a:off x="5296886" y="4271342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인식한 사람 객체사이의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간격을 이용하여</a:t>
            </a:r>
            <a:r>
              <a:rPr lang="en-US" altLang="ko-KR" sz="800" b="1" dirty="0"/>
              <a:t>,</a:t>
            </a:r>
          </a:p>
          <a:p>
            <a:pPr algn="ctr"/>
            <a:r>
              <a:rPr lang="en-US" altLang="ko-KR" sz="800" b="1" dirty="0"/>
              <a:t> </a:t>
            </a:r>
            <a:r>
              <a:rPr lang="ko-KR" altLang="en-US" sz="800" b="1" dirty="0"/>
              <a:t>대기 줄의 형성 파악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08730AE-46DD-497E-92D8-F6BEA805FF5A}"/>
              </a:ext>
            </a:extLst>
          </p:cNvPr>
          <p:cNvSpPr/>
          <p:nvPr/>
        </p:nvSpPr>
        <p:spPr>
          <a:xfrm>
            <a:off x="5296886" y="479328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HOG </a:t>
            </a:r>
            <a:r>
              <a:rPr lang="ko-KR" altLang="en-US" sz="800" b="1" dirty="0"/>
              <a:t>알고리즘을 이용한 사람 객체 인식</a:t>
            </a: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79F8D411-EF85-4DCA-A983-436D34F29F4D}"/>
              </a:ext>
            </a:extLst>
          </p:cNvPr>
          <p:cNvSpPr/>
          <p:nvPr/>
        </p:nvSpPr>
        <p:spPr>
          <a:xfrm>
            <a:off x="5296886" y="532677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/>
              <a:t>Haar</a:t>
            </a:r>
            <a:r>
              <a:rPr lang="en-US" altLang="ko-KR" sz="800" b="1" dirty="0"/>
              <a:t> </a:t>
            </a:r>
            <a:r>
              <a:rPr lang="ko-KR" altLang="en-US" sz="800" b="1" dirty="0" err="1"/>
              <a:t>알고림즘을</a:t>
            </a:r>
            <a:r>
              <a:rPr lang="ko-KR" altLang="en-US" sz="800" b="1" dirty="0"/>
              <a:t> 이용한 사람 객체인식</a:t>
            </a:r>
          </a:p>
        </p:txBody>
      </p:sp>
      <p:sp>
        <p:nvSpPr>
          <p:cNvPr id="53" name="Rectangle 41">
            <a:extLst>
              <a:ext uri="{FF2B5EF4-FFF2-40B4-BE49-F238E27FC236}">
                <a16:creationId xmlns:a16="http://schemas.microsoft.com/office/drawing/2014/main" id="{1354432D-DC45-4A4A-A18C-F05EBEEA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318" y="3742892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실시간 영상처리를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객체인식을 하기때문에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일정한 프레임에 따라 계산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사각형: 잘린 대각선 방향 모서리 50">
            <a:extLst>
              <a:ext uri="{FF2B5EF4-FFF2-40B4-BE49-F238E27FC236}">
                <a16:creationId xmlns:a16="http://schemas.microsoft.com/office/drawing/2014/main" id="{17467AC0-E577-4AF9-93F8-FCD802785640}"/>
              </a:ext>
            </a:extLst>
          </p:cNvPr>
          <p:cNvSpPr/>
          <p:nvPr/>
        </p:nvSpPr>
        <p:spPr>
          <a:xfrm>
            <a:off x="1142524" y="4079282"/>
            <a:ext cx="2061326" cy="345327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000" b="1" kern="0" dirty="0">
                <a:latin typeface="맑은 고딕" pitchFamily="50" charset="-127"/>
              </a:rPr>
              <a:t>카메라 모듈을 이용한</a:t>
            </a:r>
            <a:br>
              <a:rPr lang="en-US" altLang="ko-KR" sz="1000" b="1" kern="0" dirty="0">
                <a:latin typeface="맑은 고딕" pitchFamily="50" charset="-127"/>
              </a:rPr>
            </a:br>
            <a:r>
              <a:rPr lang="ko-KR" altLang="en-US" sz="1000" b="1" kern="0" dirty="0">
                <a:latin typeface="맑은 고딕" pitchFamily="50" charset="-127"/>
              </a:rPr>
              <a:t> 프로그램 실행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38181"/>
              </p:ext>
            </p:extLst>
          </p:nvPr>
        </p:nvGraphicFramePr>
        <p:xfrm>
          <a:off x="107504" y="1226229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718714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서버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353" y="2008880"/>
            <a:ext cx="7848600" cy="4394729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41">
            <a:extLst>
              <a:ext uri="{FF2B5EF4-FFF2-40B4-BE49-F238E27FC236}">
                <a16:creationId xmlns:a16="http://schemas.microsoft.com/office/drawing/2014/main" id="{01EC1624-1F3F-4DF0-B31F-8EBFE928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11" y="2249040"/>
            <a:ext cx="1439863" cy="309563"/>
          </a:xfrm>
          <a:prstGeom prst="rect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AWS(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실행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9397852-C28C-45C1-AB07-025ECA079B6A}"/>
              </a:ext>
            </a:extLst>
          </p:cNvPr>
          <p:cNvCxnSpPr>
            <a:cxnSpLocks/>
          </p:cNvCxnSpPr>
          <p:nvPr/>
        </p:nvCxnSpPr>
        <p:spPr>
          <a:xfrm>
            <a:off x="2056712" y="2554515"/>
            <a:ext cx="1" cy="528760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B0F1C92-F195-4C1E-9ABA-5902CB81FED3}"/>
              </a:ext>
            </a:extLst>
          </p:cNvPr>
          <p:cNvCxnSpPr/>
          <p:nvPr/>
        </p:nvCxnSpPr>
        <p:spPr>
          <a:xfrm rot="5400000">
            <a:off x="1887643" y="3651024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4" name="Rectangle 41">
            <a:extLst>
              <a:ext uri="{FF2B5EF4-FFF2-40B4-BE49-F238E27FC236}">
                <a16:creationId xmlns:a16="http://schemas.microsoft.com/office/drawing/2014/main" id="{B0551889-7332-464B-97E8-96931067F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9617" y="2465121"/>
            <a:ext cx="1334643" cy="4900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서버에서 앱으로 전송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5C9619A-504E-4086-A8F3-1844E1DD46FF}"/>
              </a:ext>
            </a:extLst>
          </p:cNvPr>
          <p:cNvCxnSpPr/>
          <p:nvPr/>
        </p:nvCxnSpPr>
        <p:spPr>
          <a:xfrm>
            <a:off x="4965073" y="3225759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25CD5D3-ACF5-4AEB-8AA3-A8A6BC57B169}"/>
              </a:ext>
            </a:extLst>
          </p:cNvPr>
          <p:cNvCxnSpPr/>
          <p:nvPr/>
        </p:nvCxnSpPr>
        <p:spPr>
          <a:xfrm>
            <a:off x="6630297" y="271016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78DC62-AA53-45DB-A998-51F5F7983DAE}"/>
              </a:ext>
            </a:extLst>
          </p:cNvPr>
          <p:cNvCxnSpPr/>
          <p:nvPr/>
        </p:nvCxnSpPr>
        <p:spPr>
          <a:xfrm>
            <a:off x="6639822" y="3228143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45" name="AutoShape 46">
            <a:extLst>
              <a:ext uri="{FF2B5EF4-FFF2-40B4-BE49-F238E27FC236}">
                <a16:creationId xmlns:a16="http://schemas.microsoft.com/office/drawing/2014/main" id="{3CB943FD-F073-43A7-AF82-B457EE369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0960" y="2393096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Oval 44">
            <a:extLst>
              <a:ext uri="{FF2B5EF4-FFF2-40B4-BE49-F238E27FC236}">
                <a16:creationId xmlns:a16="http://schemas.microsoft.com/office/drawing/2014/main" id="{4A27948B-EF62-49B3-B38C-F00766877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247" y="2342453"/>
            <a:ext cx="268288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Oval 58">
            <a:extLst>
              <a:ext uri="{FF2B5EF4-FFF2-40B4-BE49-F238E27FC236}">
                <a16:creationId xmlns:a16="http://schemas.microsoft.com/office/drawing/2014/main" id="{5366B746-1FBD-4ADF-89FF-AFC0E05C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5255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 Box 59">
            <a:extLst>
              <a:ext uri="{FF2B5EF4-FFF2-40B4-BE49-F238E27FC236}">
                <a16:creationId xmlns:a16="http://schemas.microsoft.com/office/drawing/2014/main" id="{F2B04C14-C938-4A9F-B5B3-4A8CA1385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942" y="5476899"/>
            <a:ext cx="410721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라즈베리파이로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영상처리하여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받은 정보들을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AWS IoT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에 전달한다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Oval 73">
            <a:extLst>
              <a:ext uri="{FF2B5EF4-FFF2-40B4-BE49-F238E27FC236}">
                <a16:creationId xmlns:a16="http://schemas.microsoft.com/office/drawing/2014/main" id="{86DA2717-5249-449B-8D8B-99869D42F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7668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3" name="Text Box 59">
            <a:extLst>
              <a:ext uri="{FF2B5EF4-FFF2-40B4-BE49-F238E27FC236}">
                <a16:creationId xmlns:a16="http://schemas.microsoft.com/office/drawing/2014/main" id="{62150995-AFBA-45CE-8676-4C4AEB34F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208" y="5742389"/>
            <a:ext cx="3778599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데이터화 한 사람의 인원수와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그 시각을 서버에서 앱으로 전송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825156F-D595-441A-876A-0B5CFD81AE0C}"/>
              </a:ext>
            </a:extLst>
          </p:cNvPr>
          <p:cNvCxnSpPr>
            <a:cxnSpLocks/>
          </p:cNvCxnSpPr>
          <p:nvPr/>
        </p:nvCxnSpPr>
        <p:spPr>
          <a:xfrm>
            <a:off x="2063997" y="4643564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9D411D5B-A5DE-4ECB-821D-51D1E17923D2}"/>
              </a:ext>
            </a:extLst>
          </p:cNvPr>
          <p:cNvCxnSpPr/>
          <p:nvPr/>
        </p:nvCxnSpPr>
        <p:spPr>
          <a:xfrm rot="16200000" flipV="1">
            <a:off x="3716440" y="3806891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47C7E31-A052-4578-A4BB-5422472AEB3B}"/>
              </a:ext>
            </a:extLst>
          </p:cNvPr>
          <p:cNvCxnSpPr/>
          <p:nvPr/>
        </p:nvCxnSpPr>
        <p:spPr>
          <a:xfrm>
            <a:off x="4954913" y="270431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A0ED780-F5BE-4A36-9074-9D4BFD8D6612}"/>
              </a:ext>
            </a:extLst>
          </p:cNvPr>
          <p:cNvSpPr/>
          <p:nvPr/>
        </p:nvSpPr>
        <p:spPr>
          <a:xfrm>
            <a:off x="5165638" y="250300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사람의 인원수를 프로토콜을 이용하여 전달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107E826-7B6A-4F77-9DCB-C8E93A31D0A4}"/>
              </a:ext>
            </a:extLst>
          </p:cNvPr>
          <p:cNvSpPr/>
          <p:nvPr/>
        </p:nvSpPr>
        <p:spPr>
          <a:xfrm>
            <a:off x="5165638" y="3024497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인원수 체크 시간을 프로토콜을 이용하여 전달 </a:t>
            </a:r>
          </a:p>
        </p:txBody>
      </p:sp>
      <p:sp>
        <p:nvSpPr>
          <p:cNvPr id="63" name="Rectangle 41">
            <a:extLst>
              <a:ext uri="{FF2B5EF4-FFF2-40B4-BE49-F238E27FC236}">
                <a16:creationId xmlns:a16="http://schemas.microsoft.com/office/drawing/2014/main" id="{4A3D969A-E13F-4AC9-9B54-521EFB6AB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072" y="3042215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</a:p>
        </p:txBody>
      </p:sp>
      <p:sp>
        <p:nvSpPr>
          <p:cNvPr id="2" name="사각형: 위쪽 모서리의 한쪽은 둥글고 다른 한쪽은 잘림 1">
            <a:extLst>
              <a:ext uri="{FF2B5EF4-FFF2-40B4-BE49-F238E27FC236}">
                <a16:creationId xmlns:a16="http://schemas.microsoft.com/office/drawing/2014/main" id="{A814B405-F18E-4270-8E81-540943EAB9C4}"/>
              </a:ext>
            </a:extLst>
          </p:cNvPr>
          <p:cNvSpPr/>
          <p:nvPr/>
        </p:nvSpPr>
        <p:spPr>
          <a:xfrm>
            <a:off x="1370913" y="3877595"/>
            <a:ext cx="1439861" cy="755584"/>
          </a:xfrm>
          <a:prstGeom prst="snipRound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50" b="1" kern="0" dirty="0">
              <a:latin typeface="맑은 고딕" pitchFamily="50" charset="-127"/>
            </a:endParaRPr>
          </a:p>
          <a:p>
            <a:pPr algn="ctr"/>
            <a:r>
              <a:rPr lang="en-US" altLang="ko-KR" sz="1000" b="1" kern="0" dirty="0">
                <a:latin typeface="맑은 고딕" pitchFamily="50" charset="-127"/>
              </a:rPr>
              <a:t>AWS(IoT)</a:t>
            </a:r>
            <a:r>
              <a:rPr lang="ko-KR" altLang="en-US" sz="1000" b="1" kern="0" dirty="0">
                <a:latin typeface="맑은 고딕" pitchFamily="50" charset="-127"/>
              </a:rPr>
              <a:t>를 통해 영상처리한 정보를 </a:t>
            </a:r>
            <a:r>
              <a:rPr lang="ko-KR" altLang="en-US" sz="1000" b="1" kern="0" dirty="0" err="1">
                <a:latin typeface="맑은 고딕" pitchFamily="50" charset="-127"/>
              </a:rPr>
              <a:t>라즈베리파이를</a:t>
            </a:r>
            <a:r>
              <a:rPr lang="ko-KR" altLang="en-US" sz="1000" b="1" kern="0" dirty="0">
                <a:latin typeface="맑은 고딕" pitchFamily="50" charset="-127"/>
              </a:rPr>
              <a:t> 통해 받는다</a:t>
            </a:r>
            <a:r>
              <a:rPr lang="en-US" altLang="ko-KR" sz="1000" b="1" kern="0" dirty="0">
                <a:latin typeface="맑은 고딕" pitchFamily="50" charset="-127"/>
              </a:rPr>
              <a:t>.</a:t>
            </a:r>
          </a:p>
          <a:p>
            <a:pPr algn="ctr"/>
            <a:endParaRPr lang="ko-KR" altLang="en-US" sz="1600" dirty="0"/>
          </a:p>
        </p:txBody>
      </p:sp>
      <p:sp>
        <p:nvSpPr>
          <p:cNvPr id="54" name="Oval 44">
            <a:extLst>
              <a:ext uri="{FF2B5EF4-FFF2-40B4-BE49-F238E27FC236}">
                <a16:creationId xmlns:a16="http://schemas.microsoft.com/office/drawing/2014/main" id="{380C27B0-A652-4BCE-9CE5-5E62890C4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2728" y="4545516"/>
            <a:ext cx="268287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" name="사각형: 잘린 대각선 방향 모서리 2">
            <a:extLst>
              <a:ext uri="{FF2B5EF4-FFF2-40B4-BE49-F238E27FC236}">
                <a16:creationId xmlns:a16="http://schemas.microsoft.com/office/drawing/2014/main" id="{5CBAA70E-A70C-4ED5-8B7F-B7A63F118FF4}"/>
              </a:ext>
            </a:extLst>
          </p:cNvPr>
          <p:cNvSpPr/>
          <p:nvPr/>
        </p:nvSpPr>
        <p:spPr>
          <a:xfrm>
            <a:off x="1102348" y="3120402"/>
            <a:ext cx="2061326" cy="345327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r>
              <a:rPr lang="en-US" altLang="ko-KR" sz="1000" b="1" kern="0" dirty="0" err="1">
                <a:latin typeface="맑은 고딕" pitchFamily="50" charset="-127"/>
              </a:rPr>
              <a:t>Xshell</a:t>
            </a:r>
            <a:r>
              <a:rPr lang="en-US" altLang="ko-KR" sz="1000" b="1" kern="0" dirty="0">
                <a:latin typeface="맑은 고딕" pitchFamily="50" charset="-127"/>
              </a:rPr>
              <a:t> </a:t>
            </a:r>
            <a:r>
              <a:rPr lang="ko-KR" altLang="en-US" sz="1000" b="1" kern="0" dirty="0">
                <a:latin typeface="맑은 고딕" pitchFamily="50" charset="-127"/>
              </a:rPr>
              <a:t>을 이용한 </a:t>
            </a:r>
            <a:r>
              <a:rPr lang="en-US" altLang="ko-KR" sz="1000" b="1" kern="0" dirty="0">
                <a:latin typeface="맑은 고딕" pitchFamily="50" charset="-127"/>
              </a:rPr>
              <a:t>Apache </a:t>
            </a:r>
            <a:r>
              <a:rPr lang="ko-KR" altLang="en-US" sz="1000" b="1" kern="0" dirty="0">
                <a:latin typeface="맑은 고딕" pitchFamily="50" charset="-127"/>
              </a:rPr>
              <a:t>서버 구축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105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78">
            <a:extLst>
              <a:ext uri="{FF2B5EF4-FFF2-40B4-BE49-F238E27FC236}">
                <a16:creationId xmlns:a16="http://schemas.microsoft.com/office/drawing/2014/main" id="{BC5CBDE0-C56C-4072-A650-ADB98F5BD973}"/>
              </a:ext>
            </a:extLst>
          </p:cNvPr>
          <p:cNvSpPr txBox="1">
            <a:spLocks/>
          </p:cNvSpPr>
          <p:nvPr/>
        </p:nvSpPr>
        <p:spPr>
          <a:xfrm>
            <a:off x="2383353" y="52091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1214738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592660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어플리케이션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85" y="1862807"/>
            <a:ext cx="7848600" cy="454752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57BF17-E8AF-4B3B-86E1-57CADCAC48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7" b="1957"/>
          <a:stretch/>
        </p:blipFill>
        <p:spPr>
          <a:xfrm>
            <a:off x="827584" y="2059919"/>
            <a:ext cx="7200800" cy="41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0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369017"/>
              </p:ext>
            </p:extLst>
          </p:nvPr>
        </p:nvGraphicFramePr>
        <p:xfrm>
          <a:off x="298210" y="1277589"/>
          <a:ext cx="8547580" cy="4656729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VED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(Video Edit)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HOG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알고리즘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Haar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cascade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대기줄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파악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정류장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파악한 대기인원을 데이터화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VED-01-05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데이터를 서버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컴퓨터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전송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603490"/>
                  </a:ext>
                </a:extLst>
              </a:tr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SV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(Server)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SV-01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전달받은 데이터를 앱으로 전달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main)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-01-01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대기인원 조회할 버스선택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-01-02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대기인원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-02-01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사용자의 현 위치 표시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-03-01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출발지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도착지 설정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-03-02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추천 경로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1352"/>
              </p:ext>
            </p:extLst>
          </p:nvPr>
        </p:nvGraphicFramePr>
        <p:xfrm>
          <a:off x="298210" y="1255576"/>
          <a:ext cx="8547580" cy="1113012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menu)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MENU-04-01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즐겨찾기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경로 저장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MENU-04-02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소개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TheFaCo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app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안내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916530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81549" y="116634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/>
          <a:srcRect l="1040"/>
          <a:stretch>
            <a:fillRect/>
          </a:stretch>
        </p:blipFill>
        <p:spPr>
          <a:xfrm rot="21600000">
            <a:off x="-23082" y="799420"/>
            <a:ext cx="4716016" cy="352438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350780" y="1377787"/>
            <a:ext cx="1428340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 b="1" spc="-151">
                <a:solidFill>
                  <a:schemeClr val="accent2">
                    <a:lumMod val="75000"/>
                  </a:schemeClr>
                </a:solidFill>
              </a:rPr>
              <a:t>목차</a:t>
            </a:r>
            <a:endParaRPr lang="ko-KR" altLang="en-US" sz="5000" b="1" spc="-15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50780" y="166497"/>
            <a:ext cx="56477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대중교통</a:t>
            </a: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광역버스</a:t>
            </a: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) </a:t>
            </a: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대기인원을 판별</a:t>
            </a: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,</a:t>
            </a:r>
            <a:endParaRPr lang="en-US" altLang="ko-KR" sz="2000" b="1">
              <a:solidFill>
                <a:schemeClr val="bg2">
                  <a:lumMod val="75000"/>
                </a:schemeClr>
              </a:solidFill>
            </a:endParaRPr>
          </a:p>
          <a:p>
            <a:pPr lvl="0">
              <a:defRPr/>
            </a:pP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	</a:t>
            </a: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계산 후 더 정확한 최소시간 경로 지원 시스템</a:t>
            </a:r>
            <a:endParaRPr lang="ko-KR" altLang="en-US" sz="2000" b="1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 rot="0">
            <a:off x="75732" y="166949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 rot="0"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ko-KR" altLang="en-US" sz="1200" b="1">
                  <a:solidFill>
                    <a:srgbClr val="3b5aa8"/>
                  </a:solidFill>
                  <a:latin typeface="+mn-ea"/>
                </a:endParaRPr>
              </a:p>
              <a:p>
                <a:pPr lvl="0">
                  <a:defRPr/>
                </a:pP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173203" y="1032704"/>
          <a:ext cx="4716017" cy="5652483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109553"/>
                <a:gridCol w="2606464"/>
              </a:tblGrid>
              <a:tr h="410789">
                <a:tc>
                  <a:txBody>
                    <a:bodyPr vert="horz" lIns="52641" tIns="14554" rIns="52641" bIns="14554" anchor="ctr" anchorCtr="0"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환경 분석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시장</a:t>
                      </a:r>
                      <a:r>
                        <a:rPr lang="en-US" altLang="ko-KR" sz="1800" b="1" kern="0" spc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기술 환경 분석서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</a:tr>
              <a:tr h="410789">
                <a:tc rowSpan="2">
                  <a:txBody>
                    <a:bodyPr vert="horz" lIns="103604" tIns="51802" rIns="103604" bIns="51802" anchor="ctr" anchorCtr="0"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요구사항</a:t>
                      </a:r>
                      <a:endParaRPr lang="ko-KR" altLang="en-US" sz="1800" b="1" kern="0" spc="0">
                        <a:effectLst/>
                        <a:latin typeface="+mj-ea"/>
                        <a:ea typeface="+mj-ea"/>
                      </a:endParaRPr>
                    </a:p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분석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요구사항 정의서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42045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유즈케이스 정의서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rowSpan="2">
                  <a:txBody>
                    <a:bodyPr vert="horz" lIns="103604" tIns="51802" rIns="103604" bIns="51802" anchor="ctr" anchorCtr="0"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아키텍처 설계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서비스 구성도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하드웨어</a:t>
                      </a:r>
                      <a:r>
                        <a:rPr lang="en-US" altLang="ko-KR" sz="1800" b="1" kern="0" spc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센서 구성도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rowSpan="4">
                  <a:txBody>
                    <a:bodyPr vert="horz" lIns="103604" tIns="51802" rIns="103604" bIns="51802" anchor="ctr" anchorCtr="0"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기능 설계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메뉴 구성도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화면 설계서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엔티티 관계도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기능 처리도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rowSpan="3">
                  <a:txBody>
                    <a:bodyPr vert="horz" lIns="103604" tIns="51802" rIns="103604" bIns="51802" anchor="ctr" anchorCtr="0"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개발 </a:t>
                      </a:r>
                      <a:r>
                        <a:rPr lang="en-US" altLang="ko-KR" sz="1800" b="1" kern="0" spc="0">
                          <a:effectLst/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구현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프로그램 목록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테이블 정의서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핵심 소스코드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716402"/>
              </p:ext>
            </p:extLst>
          </p:nvPr>
        </p:nvGraphicFramePr>
        <p:xfrm>
          <a:off x="444795" y="1538739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3065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MAIN-01-01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대기인원조회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버스선택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이자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의 첫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대기인원수 조회 서비스를 제공하는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8100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번 버스와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M4102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번 버스 중 하나를 선택할 수 있게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∎두 버스 중 하나를 터치하도록 함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버스 선택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584192"/>
              </p:ext>
            </p:extLst>
          </p:nvPr>
        </p:nvGraphicFramePr>
        <p:xfrm>
          <a:off x="444795" y="4073395"/>
          <a:ext cx="7992888" cy="2257888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1-02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대기인원조회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선택한 버스의 모든 정류장 중 조회가 가능한 정류장들의 대기 인원수를 파악하여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새로고침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버튼을 누를 경우 자동으로 다시 조회함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새로고침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C5FC21D-135D-44A8-A380-70DDFE82A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74" y="1538739"/>
            <a:ext cx="1096828" cy="22531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A34D8F-E48A-4385-99D7-E66E5CF0F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47" y="4073395"/>
            <a:ext cx="1096828" cy="22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459051"/>
              </p:ext>
            </p:extLst>
          </p:nvPr>
        </p:nvGraphicFramePr>
        <p:xfrm>
          <a:off x="444795" y="1380834"/>
          <a:ext cx="7992888" cy="2455038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163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2-01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지도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</a:rPr>
                        <a:t>현위치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4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의 두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∎현재 사용자의 위치를 파악하여 지도에 띄움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33071"/>
              </p:ext>
            </p:extLst>
          </p:nvPr>
        </p:nvGraphicFramePr>
        <p:xfrm>
          <a:off x="444795" y="4073395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3-01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추천경로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의 세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출발 및 도착 정류장을 선택한 후 경로확인을 터치하면 추천 경로를 띄움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이 경로는 즐겨 찾기 버튼을 누르면 바로 즐겨 찾기에 추가할 수 있도록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∎출발지와 도착지 설정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즐겨찾기 기능 추가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출발지 및 도착지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0364E15-4C9F-43B4-9AD7-9544FE305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390402"/>
            <a:ext cx="1174877" cy="24134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D76BBF-2E3B-4AB1-88CC-05B98DADB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3" y="4091962"/>
            <a:ext cx="1083066" cy="2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5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89189"/>
              </p:ext>
            </p:extLst>
          </p:nvPr>
        </p:nvGraphicFramePr>
        <p:xfrm>
          <a:off x="444795" y="1380835"/>
          <a:ext cx="7992888" cy="2090816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3-02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추천경로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출발 및 도착 정류장을 선택하였을 때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대기인원이 너무 많을 경우 기존의 대중교통 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</a:rPr>
                        <a:t>길찾기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경로와 차별화된 </a:t>
                      </a:r>
                      <a:r>
                        <a:rPr lang="en-US" altLang="ko-KR" sz="1050" b="1" kern="0" spc="0" dirty="0" err="1">
                          <a:solidFill>
                            <a:srgbClr val="000000"/>
                          </a:solidFill>
                          <a:effectLst/>
                        </a:rPr>
                        <a:t>TheFaCo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만의 추천 경로를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새로고침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버튼을 누를 경우 다시 연산하여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718719"/>
              </p:ext>
            </p:extLst>
          </p:nvPr>
        </p:nvGraphicFramePr>
        <p:xfrm>
          <a:off x="444795" y="4073395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MENU-04-01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즐겨찾기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우측 상단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menu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중 첫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매번 같은 경로임에도 직접 선택해야하는 번거로움이 있어 즐겨찾기 기능으로 보완함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∎출발 정류장과 도착 정류장을 저장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삭제할 수 있도록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저장할 수 있는 경로는 최대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개로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LOG-03-01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과의 연결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4717B17-BD34-4DBD-A3D8-1D2EDFB04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95" y="4645604"/>
            <a:ext cx="2160494" cy="76067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A1C94D6-9879-4B0B-8FE3-8C9E71B8B676}"/>
              </a:ext>
            </a:extLst>
          </p:cNvPr>
          <p:cNvSpPr/>
          <p:nvPr/>
        </p:nvSpPr>
        <p:spPr>
          <a:xfrm>
            <a:off x="603349" y="1578332"/>
            <a:ext cx="1812591" cy="17614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A130-9FFC-4A82-8381-A4F244907BE2}"/>
              </a:ext>
            </a:extLst>
          </p:cNvPr>
          <p:cNvSpPr/>
          <p:nvPr/>
        </p:nvSpPr>
        <p:spPr>
          <a:xfrm>
            <a:off x="603349" y="1682023"/>
            <a:ext cx="1812591" cy="3580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79EF670-4A78-4B7B-84C5-07EC6448D1F0}"/>
              </a:ext>
            </a:extLst>
          </p:cNvPr>
          <p:cNvSpPr/>
          <p:nvPr/>
        </p:nvSpPr>
        <p:spPr>
          <a:xfrm>
            <a:off x="2069577" y="1726488"/>
            <a:ext cx="310356" cy="274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으로 구부러짐 5">
            <a:extLst>
              <a:ext uri="{FF2B5EF4-FFF2-40B4-BE49-F238E27FC236}">
                <a16:creationId xmlns:a16="http://schemas.microsoft.com/office/drawing/2014/main" id="{42D870AB-9A7D-460C-909F-D1BE9EA52F3D}"/>
              </a:ext>
            </a:extLst>
          </p:cNvPr>
          <p:cNvSpPr/>
          <p:nvPr/>
        </p:nvSpPr>
        <p:spPr>
          <a:xfrm>
            <a:off x="2136130" y="1805397"/>
            <a:ext cx="133100" cy="153716"/>
          </a:xfrm>
          <a:prstGeom prst="curvedRightArrow">
            <a:avLst>
              <a:gd name="adj1" fmla="val 17387"/>
              <a:gd name="adj2" fmla="val 45074"/>
              <a:gd name="adj3" fmla="val 37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393140-C399-455E-8F7A-D4B5B0D89FAA}"/>
              </a:ext>
            </a:extLst>
          </p:cNvPr>
          <p:cNvSpPr/>
          <p:nvPr/>
        </p:nvSpPr>
        <p:spPr>
          <a:xfrm>
            <a:off x="603349" y="2101210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err="1">
                <a:solidFill>
                  <a:schemeClr val="bg2">
                    <a:lumMod val="50000"/>
                  </a:schemeClr>
                </a:solidFill>
              </a:rPr>
              <a:t>미금역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101E27-76A7-4867-8E0C-138DA034CB22}"/>
              </a:ext>
            </a:extLst>
          </p:cNvPr>
          <p:cNvSpPr/>
          <p:nvPr/>
        </p:nvSpPr>
        <p:spPr>
          <a:xfrm>
            <a:off x="603349" y="2449385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err="1">
                <a:solidFill>
                  <a:schemeClr val="bg2">
                    <a:lumMod val="50000"/>
                  </a:schemeClr>
                </a:solidFill>
              </a:rPr>
              <a:t>분당역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62DAD6-F1A9-40CE-8F74-9BD455A8B5E5}"/>
              </a:ext>
            </a:extLst>
          </p:cNvPr>
          <p:cNvSpPr/>
          <p:nvPr/>
        </p:nvSpPr>
        <p:spPr>
          <a:xfrm>
            <a:off x="603349" y="2796632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을지로입구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1F2C72-D8B5-4296-971F-E78C67FF04AD}"/>
              </a:ext>
            </a:extLst>
          </p:cNvPr>
          <p:cNvSpPr/>
          <p:nvPr/>
        </p:nvSpPr>
        <p:spPr>
          <a:xfrm>
            <a:off x="603349" y="3144807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>
                <a:solidFill>
                  <a:schemeClr val="bg2">
                    <a:lumMod val="50000"/>
                  </a:schemeClr>
                </a:solidFill>
              </a:rPr>
              <a:t>서울역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654122-BC64-4371-ACAB-D84A7411FC71}"/>
              </a:ext>
            </a:extLst>
          </p:cNvPr>
          <p:cNvCxnSpPr/>
          <p:nvPr/>
        </p:nvCxnSpPr>
        <p:spPr>
          <a:xfrm>
            <a:off x="2243652" y="2040067"/>
            <a:ext cx="0" cy="12996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래픽 9" descr="버스">
            <a:extLst>
              <a:ext uri="{FF2B5EF4-FFF2-40B4-BE49-F238E27FC236}">
                <a16:creationId xmlns:a16="http://schemas.microsoft.com/office/drawing/2014/main" id="{870D50B4-441B-4A34-9A38-3CE53402E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107371" y="2307025"/>
            <a:ext cx="272562" cy="272562"/>
          </a:xfrm>
          <a:prstGeom prst="rect">
            <a:avLst/>
          </a:prstGeom>
        </p:spPr>
      </p:pic>
      <p:pic>
        <p:nvPicPr>
          <p:cNvPr id="30" name="그래픽 29" descr="버스">
            <a:extLst>
              <a:ext uri="{FF2B5EF4-FFF2-40B4-BE49-F238E27FC236}">
                <a16:creationId xmlns:a16="http://schemas.microsoft.com/office/drawing/2014/main" id="{D793FC4A-6DF0-49D9-88F1-60B67AD20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107371" y="3026154"/>
            <a:ext cx="272562" cy="2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0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570701"/>
              </p:ext>
            </p:extLst>
          </p:nvPr>
        </p:nvGraphicFramePr>
        <p:xfrm>
          <a:off x="444795" y="1380835"/>
          <a:ext cx="7992888" cy="2090816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MENU-04-02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</a:rPr>
                        <a:t>어플소개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우측 상단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menu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중 첫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어플 사용법을 간략하게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730E122-B464-4ABC-AABA-37070795B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82" y="1380835"/>
            <a:ext cx="1017821" cy="20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25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4419864-A20D-4885-8E45-31AE6F3F7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078355"/>
              </p:ext>
            </p:extLst>
          </p:nvPr>
        </p:nvGraphicFramePr>
        <p:xfrm>
          <a:off x="424357" y="1827813"/>
          <a:ext cx="24063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76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315841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Raspberry PI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VED_BUSSTA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</a:tbl>
          </a:graphicData>
        </a:graphic>
      </p:graphicFrame>
      <p:graphicFrame>
        <p:nvGraphicFramePr>
          <p:cNvPr id="22" name="표 8">
            <a:extLst>
              <a:ext uri="{FF2B5EF4-FFF2-40B4-BE49-F238E27FC236}">
                <a16:creationId xmlns:a16="http://schemas.microsoft.com/office/drawing/2014/main" id="{2876EF47-DE37-4FED-92D1-A9A45F241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134676"/>
              </p:ext>
            </p:extLst>
          </p:nvPr>
        </p:nvGraphicFramePr>
        <p:xfrm>
          <a:off x="3231180" y="3311173"/>
          <a:ext cx="24063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76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315841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ko-KR" b="1" dirty="0"/>
                        <a:t>Server Role</a:t>
                      </a:r>
                      <a:endParaRPr lang="ko-KR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Role_Line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Role_Bus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Role_Now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</a:tbl>
          </a:graphicData>
        </a:graphic>
      </p:graphicFrame>
      <p:graphicFrame>
        <p:nvGraphicFramePr>
          <p:cNvPr id="25" name="표 8">
            <a:extLst>
              <a:ext uri="{FF2B5EF4-FFF2-40B4-BE49-F238E27FC236}">
                <a16:creationId xmlns:a16="http://schemas.microsoft.com/office/drawing/2014/main" id="{2CF2284C-4312-4AFD-9160-E4BABE435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52219"/>
              </p:ext>
            </p:extLst>
          </p:nvPr>
        </p:nvGraphicFramePr>
        <p:xfrm>
          <a:off x="6038005" y="3743960"/>
          <a:ext cx="2756745" cy="241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280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507465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ko-KR" b="1" dirty="0"/>
                        <a:t>User </a:t>
                      </a:r>
                      <a:r>
                        <a:rPr lang="en-US" altLang="ko-KR" b="1" dirty="0" err="1"/>
                        <a:t>InFo</a:t>
                      </a:r>
                      <a:endParaRPr lang="ko-KR" alt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User_bus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User_busstop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User_count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326572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RemainSeatCnt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98204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StationId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StationSeq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4919724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BD5F0B3-5628-4B38-88E0-9FD3E7F1C293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5637497" y="4052853"/>
            <a:ext cx="400508" cy="900147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6671855-7A0D-4720-BE21-E90280F799F6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rot="10800000">
            <a:off x="2830674" y="2569493"/>
            <a:ext cx="400506" cy="1483360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D8650A-B67B-4640-86A6-A0DF3D0AEC27}"/>
              </a:ext>
            </a:extLst>
          </p:cNvPr>
          <p:cNvCxnSpPr>
            <a:cxnSpLocks/>
          </p:cNvCxnSpPr>
          <p:nvPr/>
        </p:nvCxnSpPr>
        <p:spPr>
          <a:xfrm>
            <a:off x="6038005" y="3743960"/>
            <a:ext cx="27567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8614D-4C10-48B4-B79E-854F8562514F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32EC4D8-F50A-4248-87F2-2B1186699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71992"/>
              </p:ext>
            </p:extLst>
          </p:nvPr>
        </p:nvGraphicFramePr>
        <p:xfrm>
          <a:off x="323528" y="1892843"/>
          <a:ext cx="81770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834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15403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10265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VED_BUSSTA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CHAR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측정된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86F9A4-5647-494B-B756-B4B875DE256C}"/>
              </a:ext>
            </a:extLst>
          </p:cNvPr>
          <p:cNvSpPr txBox="1"/>
          <p:nvPr/>
        </p:nvSpPr>
        <p:spPr>
          <a:xfrm>
            <a:off x="323528" y="1514742"/>
            <a:ext cx="129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Raspberry</a:t>
            </a:r>
            <a:endParaRPr lang="ko-KR" altLang="en-US" b="1" dirty="0">
              <a:latin typeface="+mj-ea"/>
              <a:ea typeface="+mj-ea"/>
            </a:endParaRP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59E5F89E-D10B-4BCD-B886-DD83FDF0A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490978"/>
              </p:ext>
            </p:extLst>
          </p:nvPr>
        </p:nvGraphicFramePr>
        <p:xfrm>
          <a:off x="323528" y="4568759"/>
          <a:ext cx="81770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834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23869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01799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Role_Line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Role_Bus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CHAR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Role_Now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비활성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측정된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674B6E2-0AE0-4FD2-8BE3-903753C35EF7}"/>
              </a:ext>
            </a:extLst>
          </p:cNvPr>
          <p:cNvSpPr txBox="1"/>
          <p:nvPr/>
        </p:nvSpPr>
        <p:spPr>
          <a:xfrm>
            <a:off x="323528" y="4190658"/>
            <a:ext cx="144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Server Role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97437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8614D-4C10-48B4-B79E-854F8562514F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32EC4D8-F50A-4248-87F2-2B1186699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70558"/>
              </p:ext>
            </p:extLst>
          </p:nvPr>
        </p:nvGraphicFramePr>
        <p:xfrm>
          <a:off x="323528" y="2368648"/>
          <a:ext cx="8490270" cy="245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939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240151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415045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415045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60559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69531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User_bus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User_busstop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CHAR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User_count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측정된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RemainSeatCnt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각 버스의 잔여좌석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618964"/>
                  </a:ext>
                </a:extLst>
              </a:tr>
              <a:tr h="1193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StationId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정류장 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45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StationSeq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비활성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정류장 순서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82649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86F9A4-5647-494B-B756-B4B875DE256C}"/>
              </a:ext>
            </a:extLst>
          </p:cNvPr>
          <p:cNvSpPr txBox="1"/>
          <p:nvPr/>
        </p:nvSpPr>
        <p:spPr>
          <a:xfrm>
            <a:off x="222256" y="1986556"/>
            <a:ext cx="108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User </a:t>
            </a:r>
            <a:r>
              <a:rPr lang="en-US" altLang="ko-KR" b="1" dirty="0" err="1"/>
              <a:t>InFo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92047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169369"/>
            <a:ext cx="879586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from __future__ import </a:t>
            </a:r>
            <a:r>
              <a:rPr lang="en-US" altLang="ko-KR" sz="1400" dirty="0" err="1"/>
              <a:t>print_function</a:t>
            </a:r>
            <a:endParaRPr lang="en-US" altLang="ko-KR" sz="1400" dirty="0"/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as np</a:t>
            </a:r>
          </a:p>
          <a:p>
            <a:r>
              <a:rPr lang="en-US" altLang="ko-KR" sz="1400" dirty="0"/>
              <a:t>import cv2 as cv</a:t>
            </a:r>
          </a:p>
          <a:p>
            <a:r>
              <a:rPr lang="en-US" altLang="ko-KR" sz="1400" dirty="0"/>
              <a:t>import datetime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먼저 영상처리에서 사용할 라이브러리를 가져온다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Cv2</a:t>
            </a:r>
            <a:r>
              <a:rPr lang="ko-KR" altLang="en-US" sz="1400" b="1" dirty="0">
                <a:latin typeface="+mj-ea"/>
                <a:ea typeface="+mj-ea"/>
              </a:rPr>
              <a:t>를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영상처리를 진행한다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b="1" dirty="0" err="1">
                <a:latin typeface="+mj-ea"/>
                <a:ea typeface="+mj-ea"/>
              </a:rPr>
              <a:t>Numpy</a:t>
            </a:r>
            <a:r>
              <a:rPr lang="ko-KR" altLang="en-US" sz="1400" b="1" dirty="0">
                <a:latin typeface="+mj-ea"/>
                <a:ea typeface="+mj-ea"/>
              </a:rPr>
              <a:t>의 경우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영상의 지칭을 </a:t>
            </a:r>
            <a:r>
              <a:rPr lang="ko-KR" altLang="en-US" sz="1400" b="1" dirty="0" err="1">
                <a:latin typeface="+mj-ea"/>
                <a:ea typeface="+mj-ea"/>
              </a:rPr>
              <a:t>행열을</a:t>
            </a:r>
            <a:r>
              <a:rPr lang="ko-KR" altLang="en-US" sz="1400" b="1" dirty="0">
                <a:latin typeface="+mj-ea"/>
                <a:ea typeface="+mj-ea"/>
              </a:rPr>
              <a:t>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나타냄으로 이를 이용한다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마지막으로</a:t>
            </a:r>
            <a:r>
              <a:rPr lang="en-US" altLang="ko-KR" sz="1400" b="1" dirty="0">
                <a:latin typeface="+mj-ea"/>
                <a:ea typeface="+mj-ea"/>
              </a:rPr>
              <a:t>, datetime</a:t>
            </a:r>
            <a:r>
              <a:rPr lang="ko-KR" altLang="en-US" sz="1400" b="1" dirty="0">
                <a:latin typeface="+mj-ea"/>
                <a:ea typeface="+mj-ea"/>
              </a:rPr>
              <a:t>의 경우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영상처리를 통해 보내게 될 자료가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실시간의 대기인원임과 함께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측정한 </a:t>
            </a:r>
            <a:r>
              <a:rPr lang="ko-KR" altLang="en-US" sz="1400" b="1" dirty="0" err="1">
                <a:latin typeface="+mj-ea"/>
                <a:ea typeface="+mj-ea"/>
              </a:rPr>
              <a:t>시각까지를</a:t>
            </a:r>
            <a:r>
              <a:rPr lang="ko-KR" altLang="en-US" sz="1400" b="1" dirty="0">
                <a:latin typeface="+mj-ea"/>
                <a:ea typeface="+mj-ea"/>
              </a:rPr>
              <a:t> 함께 보낼 것이기에 이와 맞는 시간을 나타낸다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dirty="0"/>
              <a:t>def </a:t>
            </a:r>
            <a:r>
              <a:rPr lang="en-US" altLang="ko-KR" sz="1400" dirty="0" err="1"/>
              <a:t>draw_detections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, thickness = 1):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 = []</a:t>
            </a:r>
          </a:p>
          <a:p>
            <a:r>
              <a:rPr lang="en-US" altLang="ko-KR" sz="1400" dirty="0"/>
              <a:t>    readc2 = []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for x, y, w, h in 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 </a:t>
            </a:r>
            <a:r>
              <a:rPr lang="ko-KR" altLang="en-US" sz="1400" b="1" dirty="0">
                <a:latin typeface="+mj-ea"/>
                <a:ea typeface="+mj-ea"/>
              </a:rPr>
              <a:t>먼저 앞서 말한 </a:t>
            </a:r>
            <a:r>
              <a:rPr lang="en-US" altLang="ko-KR" sz="1400" b="1" dirty="0">
                <a:latin typeface="+mj-ea"/>
                <a:ea typeface="+mj-ea"/>
              </a:rPr>
              <a:t>open cv </a:t>
            </a:r>
            <a:r>
              <a:rPr lang="ko-KR" altLang="en-US" sz="1400" b="1" dirty="0">
                <a:latin typeface="+mj-ea"/>
                <a:ea typeface="+mj-ea"/>
              </a:rPr>
              <a:t>라이브러리에서 사람의 객체를 구별하기위해 </a:t>
            </a:r>
            <a:r>
              <a:rPr lang="en-US" altLang="ko-KR" sz="1400" b="1" dirty="0">
                <a:latin typeface="+mj-ea"/>
                <a:ea typeface="+mj-ea"/>
              </a:rPr>
              <a:t>hog </a:t>
            </a:r>
            <a:r>
              <a:rPr lang="ko-KR" altLang="en-US" sz="1400" b="1" dirty="0">
                <a:latin typeface="+mj-ea"/>
                <a:ea typeface="+mj-ea"/>
              </a:rPr>
              <a:t>알고리즘을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객체를 인식한다</a:t>
            </a:r>
            <a:r>
              <a:rPr lang="en-US" altLang="ko-KR" sz="1400" b="1" dirty="0">
                <a:latin typeface="+mj-ea"/>
                <a:ea typeface="+mj-ea"/>
              </a:rPr>
              <a:t>. </a:t>
            </a:r>
            <a:r>
              <a:rPr lang="ko-KR" altLang="en-US" sz="1400" b="1" dirty="0">
                <a:latin typeface="+mj-ea"/>
                <a:ea typeface="+mj-ea"/>
              </a:rPr>
              <a:t>이때 판단하여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알아낸 사람객체를 표시하기위해 사각형으로 구별을 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pad_h</a:t>
            </a:r>
            <a:r>
              <a:rPr lang="en-US" altLang="ko-KR" sz="1400" dirty="0"/>
              <a:t> = int(0.15*w), int(0.05*h)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cv.rectangle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(</a:t>
            </a:r>
            <a:r>
              <a:rPr lang="en-US" altLang="ko-KR" sz="1400" dirty="0" err="1"/>
              <a:t>x+pad_w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y+pad_h</a:t>
            </a:r>
            <a:r>
              <a:rPr lang="en-US" altLang="ko-KR" sz="1400" dirty="0"/>
              <a:t>), (</a:t>
            </a:r>
            <a:r>
              <a:rPr lang="en-US" altLang="ko-KR" sz="1400" dirty="0" err="1"/>
              <a:t>x+w-pad_w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y+h-pad_h</a:t>
            </a:r>
            <a:r>
              <a:rPr lang="en-US" altLang="ko-KR" sz="1400" dirty="0"/>
              <a:t>), (0, 255, 0), thickness)</a:t>
            </a:r>
          </a:p>
          <a:p>
            <a:r>
              <a:rPr lang="en-US" altLang="ko-KR" sz="1400" dirty="0"/>
              <a:t>        w2 = int(w/2)</a:t>
            </a:r>
          </a:p>
          <a:p>
            <a:r>
              <a:rPr lang="en-US" altLang="ko-KR" sz="1400" dirty="0"/>
              <a:t>        h2 = int(h/2)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cv.circle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,(x+w2,y+h2),5,(255,255,255),3)</a:t>
            </a:r>
          </a:p>
          <a:p>
            <a:r>
              <a:rPr lang="en-US" altLang="ko-KR" sz="1400" dirty="0"/>
              <a:t> </a:t>
            </a:r>
            <a:r>
              <a:rPr lang="ko-KR" altLang="en-US" sz="1400" b="1" dirty="0">
                <a:latin typeface="+mn-ea"/>
              </a:rPr>
              <a:t>동시에 측정한 사람과 사람들 사이의 거리를 이용하여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그 둘이 줄을 서고 있는 지를 판단하려 하기에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중점 파악을 동시에 진행한다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0866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6CF147-C324-42F0-9291-4E00BB182410}"/>
              </a:ext>
            </a:extLst>
          </p:cNvPr>
          <p:cNvSpPr/>
          <p:nvPr/>
        </p:nvSpPr>
        <p:spPr>
          <a:xfrm>
            <a:off x="107504" y="1817441"/>
            <a:ext cx="850329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readc.append</a:t>
            </a:r>
            <a:r>
              <a:rPr lang="en-US" altLang="ko-KR" sz="1400" dirty="0"/>
              <a:t>((str(x+w2),str(y+h2)))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[0][0])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in range(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)):</a:t>
            </a:r>
          </a:p>
          <a:p>
            <a:r>
              <a:rPr lang="en-US" altLang="ko-KR" sz="1400" dirty="0"/>
              <a:t>        for j in range(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)):</a:t>
            </a:r>
          </a:p>
          <a:p>
            <a:r>
              <a:rPr lang="en-US" altLang="ko-KR" sz="1400" dirty="0"/>
              <a:t>            a = abs(int(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 -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[j][0]))</a:t>
            </a:r>
          </a:p>
          <a:p>
            <a:r>
              <a:rPr lang="en-US" altLang="ko-KR" sz="1400" dirty="0"/>
              <a:t>            b = abs(int(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 -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[j][1]))</a:t>
            </a:r>
          </a:p>
          <a:p>
            <a:r>
              <a:rPr lang="en-US" altLang="ko-KR" sz="1400" dirty="0"/>
              <a:t>            if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!= j:</a:t>
            </a:r>
          </a:p>
          <a:p>
            <a:r>
              <a:rPr lang="en-US" altLang="ko-KR" sz="1400" dirty="0"/>
              <a:t>                if a &lt; 300:</a:t>
            </a:r>
          </a:p>
          <a:p>
            <a:r>
              <a:rPr lang="en-US" altLang="ko-KR" sz="1400" dirty="0"/>
              <a:t>                    if b &lt; 200:</a:t>
            </a:r>
          </a:p>
          <a:p>
            <a:r>
              <a:rPr lang="en-US" altLang="ko-KR" sz="1400" dirty="0"/>
              <a:t>                        readc2.append((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 ))</a:t>
            </a:r>
          </a:p>
          <a:p>
            <a:r>
              <a:rPr lang="en-US" altLang="ko-KR" sz="1400" dirty="0"/>
              <a:t>                        readc2.append((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 ))</a:t>
            </a:r>
          </a:p>
          <a:p>
            <a:r>
              <a:rPr lang="en-US" altLang="ko-KR" sz="1400" dirty="0"/>
              <a:t>                        readc2 = list(set(readc2))</a:t>
            </a:r>
          </a:p>
          <a:p>
            <a:r>
              <a:rPr lang="en-US" altLang="ko-KR" sz="1400" dirty="0"/>
              <a:t>                        </a:t>
            </a:r>
            <a:r>
              <a:rPr lang="en-US" altLang="ko-KR" sz="1400" dirty="0" err="1"/>
              <a:t>cv.line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][1])),(int(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[j][1])),(0,50,55),5)</a:t>
            </a:r>
          </a:p>
          <a:p>
            <a:r>
              <a:rPr lang="en-US" altLang="ko-KR" sz="1400" dirty="0"/>
              <a:t>return(readc2)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b="1" dirty="0">
                <a:latin typeface="+mj-ea"/>
                <a:ea typeface="+mj-ea"/>
              </a:rPr>
              <a:t> 사람 객체의 위치를 각각 파악 이를 </a:t>
            </a:r>
            <a:r>
              <a:rPr lang="en-US" altLang="ko-KR" sz="1400" b="1" dirty="0" err="1">
                <a:latin typeface="+mj-ea"/>
                <a:ea typeface="+mj-ea"/>
              </a:rPr>
              <a:t>x,y</a:t>
            </a:r>
            <a:r>
              <a:rPr lang="ko-KR" altLang="en-US" sz="1400" b="1" dirty="0">
                <a:latin typeface="+mj-ea"/>
                <a:ea typeface="+mj-ea"/>
              </a:rPr>
              <a:t>축을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위치를 파악한다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  <a:br>
              <a:rPr lang="en-US" altLang="ko-KR" sz="1400" b="1" dirty="0">
                <a:latin typeface="+mj-ea"/>
                <a:ea typeface="+mj-ea"/>
              </a:rPr>
            </a:br>
            <a:r>
              <a:rPr lang="ko-KR" altLang="en-US" sz="1400" b="1" dirty="0">
                <a:latin typeface="+mj-ea"/>
                <a:ea typeface="+mj-ea"/>
              </a:rPr>
              <a:t>이를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각각 사람들 사이의 거리를 파악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일정거리 이하라면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같은 줄을 서고 있다고 판단하여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latin typeface="+mj-ea"/>
                <a:ea typeface="+mj-ea"/>
              </a:rPr>
              <a:t>두객체사이를</a:t>
            </a:r>
            <a:r>
              <a:rPr lang="ko-KR" altLang="en-US" sz="1400" b="1" dirty="0">
                <a:latin typeface="+mj-ea"/>
                <a:ea typeface="+mj-ea"/>
              </a:rPr>
              <a:t> 선으로 잇고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latin typeface="+mj-ea"/>
                <a:ea typeface="+mj-ea"/>
              </a:rPr>
              <a:t>대기줄인원에</a:t>
            </a:r>
            <a:r>
              <a:rPr lang="ko-KR" altLang="en-US" sz="1400" b="1" dirty="0">
                <a:latin typeface="+mj-ea"/>
                <a:ea typeface="+mj-ea"/>
              </a:rPr>
              <a:t> 포함시킨다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1843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8DC5DFD-0CFA-4ECD-AD42-8CDB2B465530}"/>
              </a:ext>
            </a:extLst>
          </p:cNvPr>
          <p:cNvSpPr/>
          <p:nvPr/>
        </p:nvSpPr>
        <p:spPr>
          <a:xfrm>
            <a:off x="107504" y="1163934"/>
            <a:ext cx="688043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def main(cap):</a:t>
            </a:r>
          </a:p>
          <a:p>
            <a:r>
              <a:rPr lang="en-US" altLang="ko-KR" sz="1400" dirty="0"/>
              <a:t>    import sys</a:t>
            </a:r>
          </a:p>
          <a:p>
            <a:r>
              <a:rPr lang="en-US" altLang="ko-KR" sz="1400" dirty="0"/>
              <a:t>    from glob import glob</a:t>
            </a:r>
          </a:p>
          <a:p>
            <a:r>
              <a:rPr lang="en-US" altLang="ko-KR" sz="1400" dirty="0"/>
              <a:t>    import </a:t>
            </a:r>
            <a:r>
              <a:rPr lang="en-US" altLang="ko-KR" sz="1400" dirty="0" err="1"/>
              <a:t>itertools</a:t>
            </a:r>
            <a:r>
              <a:rPr lang="en-US" altLang="ko-KR" sz="1400" dirty="0"/>
              <a:t> as it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hog = </a:t>
            </a:r>
            <a:r>
              <a:rPr lang="en-US" altLang="ko-KR" sz="1400" dirty="0" err="1"/>
              <a:t>cv.HOGDescriptor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hog.setSVMDetector</a:t>
            </a:r>
            <a:r>
              <a:rPr lang="en-US" altLang="ko-KR" sz="1400" dirty="0"/>
              <a:t>( </a:t>
            </a:r>
            <a:r>
              <a:rPr lang="en-US" altLang="ko-KR" sz="1400" dirty="0" err="1"/>
              <a:t>cv.HOGDescriptor_getDefaultPeopleDetector</a:t>
            </a:r>
            <a:r>
              <a:rPr lang="en-US" altLang="ko-KR" sz="1400" dirty="0"/>
              <a:t>() 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while </a:t>
            </a:r>
            <a:r>
              <a:rPr lang="en-US" altLang="ko-KR" sz="1400" dirty="0" err="1"/>
              <a:t>cap.isOpened</a:t>
            </a:r>
            <a:r>
              <a:rPr lang="en-US" altLang="ko-KR" sz="1400" dirty="0"/>
              <a:t>():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ret,img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cap.read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    frame = </a:t>
            </a:r>
            <a:r>
              <a:rPr lang="en-US" altLang="ko-KR" sz="1400" dirty="0" err="1"/>
              <a:t>img</a:t>
            </a:r>
            <a:endParaRPr lang="en-US" altLang="ko-KR" sz="1400" dirty="0"/>
          </a:p>
          <a:p>
            <a:r>
              <a:rPr lang="en-US" altLang="ko-KR" sz="1400" dirty="0"/>
              <a:t>        rows, cols = </a:t>
            </a:r>
            <a:r>
              <a:rPr lang="en-US" altLang="ko-KR" sz="1400" dirty="0" err="1"/>
              <a:t>frame.shape</a:t>
            </a:r>
            <a:r>
              <a:rPr lang="en-US" altLang="ko-KR" sz="1400" dirty="0"/>
              <a:t>[:2]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rotation_matrix</a:t>
            </a:r>
            <a:r>
              <a:rPr lang="en-US" altLang="ko-KR" sz="1400" dirty="0"/>
              <a:t> = cv.getRotationMatrix2D((cols/2, rows/2), -90 , 1)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image_rotation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cv.warpAffine</a:t>
            </a:r>
            <a:r>
              <a:rPr lang="en-US" altLang="ko-KR" sz="1400" dirty="0"/>
              <a:t>(frame, </a:t>
            </a:r>
            <a:r>
              <a:rPr lang="en-US" altLang="ko-KR" sz="1400" dirty="0" err="1"/>
              <a:t>rotation_matrix</a:t>
            </a:r>
            <a:r>
              <a:rPr lang="en-US" altLang="ko-KR" sz="1400" dirty="0"/>
              <a:t>, (cols, rows))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np.array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image_rotation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    img1 = </a:t>
            </a:r>
            <a:r>
              <a:rPr lang="en-US" altLang="ko-KR" sz="1400" dirty="0" err="1"/>
              <a:t>img.copy</a:t>
            </a:r>
            <a:r>
              <a:rPr lang="en-US" altLang="ko-KR" sz="1400" dirty="0"/>
              <a:t>()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if </a:t>
            </a:r>
            <a:r>
              <a:rPr lang="en-US" altLang="ko-KR" sz="1400" dirty="0" err="1"/>
              <a:t>cap.get</a:t>
            </a:r>
            <a:r>
              <a:rPr lang="en-US" altLang="ko-KR" sz="1400" dirty="0"/>
              <a:t>(1)%30 == 0:</a:t>
            </a:r>
          </a:p>
          <a:p>
            <a:r>
              <a:rPr lang="en-US" altLang="ko-KR" sz="1400" b="1" dirty="0">
                <a:latin typeface="+mn-ea"/>
              </a:rPr>
              <a:t>        30</a:t>
            </a:r>
            <a:r>
              <a:rPr lang="ko-KR" altLang="en-US" sz="1400" b="1" dirty="0">
                <a:latin typeface="+mn-ea"/>
              </a:rPr>
              <a:t>프레임에 한번씩 사람인 객체를 검사한다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r>
              <a:rPr lang="en-US" altLang="ko-KR" sz="1400" dirty="0"/>
              <a:t>            found, _w = </a:t>
            </a:r>
            <a:r>
              <a:rPr lang="en-US" altLang="ko-KR" sz="1400" dirty="0" err="1"/>
              <a:t>hog.detectMultiScale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winStride</a:t>
            </a:r>
            <a:r>
              <a:rPr lang="en-US" altLang="ko-KR" sz="1400" dirty="0"/>
              <a:t>=(8,8), padding=(32,32), scale=1.05)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found_filtered</a:t>
            </a:r>
            <a:r>
              <a:rPr lang="en-US" altLang="ko-KR" sz="1400" dirty="0"/>
              <a:t> = []</a:t>
            </a:r>
          </a:p>
          <a:p>
            <a:r>
              <a:rPr lang="en-US" altLang="ko-KR" sz="1400" dirty="0"/>
              <a:t>            for </a:t>
            </a:r>
            <a:r>
              <a:rPr lang="en-US" altLang="ko-KR" sz="1400" dirty="0" err="1"/>
              <a:t>ri</a:t>
            </a:r>
            <a:r>
              <a:rPr lang="en-US" altLang="ko-KR" sz="1400" dirty="0"/>
              <a:t>, r in enumerate(found):</a:t>
            </a:r>
          </a:p>
          <a:p>
            <a:r>
              <a:rPr lang="en-US" altLang="ko-KR" sz="1400" dirty="0"/>
              <a:t>                for qi, q in enumerate(found):</a:t>
            </a:r>
          </a:p>
          <a:p>
            <a:r>
              <a:rPr lang="en-US" altLang="ko-KR" sz="1400" dirty="0"/>
              <a:t>                    if </a:t>
            </a:r>
            <a:r>
              <a:rPr lang="en-US" altLang="ko-KR" sz="1400" dirty="0" err="1"/>
              <a:t>ri</a:t>
            </a:r>
            <a:r>
              <a:rPr lang="en-US" altLang="ko-KR" sz="1400" dirty="0"/>
              <a:t> != qi and inside(r, q):</a:t>
            </a:r>
          </a:p>
          <a:p>
            <a:r>
              <a:rPr lang="en-US" altLang="ko-KR" sz="1400" dirty="0"/>
              <a:t>                        break</a:t>
            </a:r>
          </a:p>
          <a:p>
            <a:r>
              <a:rPr lang="en-US" altLang="ko-KR" sz="1400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33422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29E37A2-DDD9-43AF-8963-0BB0E7571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4" y="1181877"/>
            <a:ext cx="3988246" cy="1836869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현재 전세계와 마찬가지로 한국 또한 코로나 바이러스</a:t>
            </a:r>
            <a:r>
              <a:rPr lang="en-US" altLang="ko-KR" sz="1400" dirty="0">
                <a:latin typeface="+mj-ea"/>
                <a:ea typeface="+mj-ea"/>
              </a:rPr>
              <a:t>(C19)</a:t>
            </a:r>
            <a:r>
              <a:rPr lang="ko-KR" altLang="en-US" sz="1400" dirty="0">
                <a:latin typeface="+mj-ea"/>
                <a:ea typeface="+mj-ea"/>
              </a:rPr>
              <a:t>의 영향을 많이 받고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영향으로 인하여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우리나라는 생활 속 사회적 거리두기를 진행중에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거리두기 방침은 현재까지 대략 반년동안 진행되고 있고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이로인해</a:t>
            </a:r>
            <a:r>
              <a:rPr lang="ko-KR" altLang="en-US" sz="1400" dirty="0">
                <a:latin typeface="+mj-ea"/>
                <a:ea typeface="+mj-ea"/>
              </a:rPr>
              <a:t> 어느 순간 이러한 거리두기의 수칙들은 일상이 된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F46F35-ED7A-479C-A27A-943C3C4F0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1124744"/>
            <a:ext cx="4011216" cy="112474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하지만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동시에 마찬가지로 이러한 수칙을 지키기 어려운 장소와 어려운 상황이 존재하다는 것도</a:t>
            </a:r>
            <a:r>
              <a:rPr lang="en-US" altLang="ko-KR" sz="1400" dirty="0">
                <a:latin typeface="+mj-ea"/>
                <a:ea typeface="+mj-ea"/>
              </a:rPr>
              <a:t>, C19</a:t>
            </a:r>
            <a:r>
              <a:rPr lang="ko-KR" altLang="en-US" sz="1400" dirty="0">
                <a:latin typeface="+mj-ea"/>
                <a:ea typeface="+mj-ea"/>
              </a:rPr>
              <a:t>로 </a:t>
            </a:r>
            <a:r>
              <a:rPr lang="en-US" altLang="ko-KR" sz="1400" dirty="0">
                <a:latin typeface="+mj-ea"/>
                <a:ea typeface="+mj-ea"/>
              </a:rPr>
              <a:t>6</a:t>
            </a:r>
            <a:r>
              <a:rPr lang="ko-KR" altLang="en-US" sz="1400" dirty="0">
                <a:latin typeface="+mj-ea"/>
                <a:ea typeface="+mj-ea"/>
              </a:rPr>
              <a:t>개월이 지난 지금은 모두들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알고 있으리라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7227AA3D-37A2-4A7E-8071-FF9D71DD2C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2548" r="7403" b="18972"/>
          <a:stretch/>
        </p:blipFill>
        <p:spPr>
          <a:xfrm>
            <a:off x="4475806" y="2249488"/>
            <a:ext cx="4375111" cy="4274339"/>
          </a:xfrm>
        </p:spPr>
      </p:pic>
      <p:pic>
        <p:nvPicPr>
          <p:cNvPr id="9" name="내용 개체 틀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D95E6AF-DB83-49D6-9548-DC0FB8371C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779"/>
          <a:stretch/>
        </p:blipFill>
        <p:spPr>
          <a:xfrm>
            <a:off x="107504" y="2976221"/>
            <a:ext cx="3988246" cy="376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8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)(4)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2D7B80-040A-4F2D-984E-ADC5293E3278}"/>
              </a:ext>
            </a:extLst>
          </p:cNvPr>
          <p:cNvSpPr/>
          <p:nvPr/>
        </p:nvSpPr>
        <p:spPr>
          <a:xfrm>
            <a:off x="107504" y="1171174"/>
            <a:ext cx="8651485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else: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found_filtered.append</a:t>
            </a:r>
            <a:r>
              <a:rPr lang="en-US" altLang="ko-KR" sz="1400" dirty="0">
                <a:solidFill>
                  <a:prstClr val="black"/>
                </a:solidFill>
              </a:rPr>
              <a:t>(r)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line = </a:t>
            </a:r>
            <a:r>
              <a:rPr lang="en-US" altLang="ko-KR" sz="1400" dirty="0" err="1">
                <a:solidFill>
                  <a:prstClr val="black"/>
                </a:solidFill>
              </a:rPr>
              <a:t>draw_detections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 found)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draw_detections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</a:rPr>
              <a:t>found_filtered</a:t>
            </a:r>
            <a:r>
              <a:rPr lang="en-US" altLang="ko-KR" sz="1400" dirty="0">
                <a:solidFill>
                  <a:prstClr val="black"/>
                </a:solidFill>
              </a:rPr>
              <a:t>, 3)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if line == None: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    line = []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print("</a:t>
            </a:r>
            <a:r>
              <a:rPr lang="ko-KR" altLang="en-US" sz="1400" dirty="0">
                <a:solidFill>
                  <a:prstClr val="black"/>
                </a:solidFill>
              </a:rPr>
              <a:t>줄을 서고있는 인원</a:t>
            </a:r>
            <a:r>
              <a:rPr lang="en-US" altLang="ko-KR" sz="1400" dirty="0">
                <a:solidFill>
                  <a:prstClr val="black"/>
                </a:solidFill>
              </a:rPr>
              <a:t>:",</a:t>
            </a:r>
            <a:r>
              <a:rPr lang="en-US" altLang="ko-KR" sz="1400" dirty="0" err="1">
                <a:solidFill>
                  <a:prstClr val="black"/>
                </a:solidFill>
              </a:rPr>
              <a:t>len</a:t>
            </a:r>
            <a:r>
              <a:rPr lang="en-US" altLang="ko-KR" sz="1400" dirty="0">
                <a:solidFill>
                  <a:prstClr val="black"/>
                </a:solidFill>
              </a:rPr>
              <a:t>(line))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nowtime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datetime.datetime.now</a:t>
            </a:r>
            <a:r>
              <a:rPr lang="en-US" altLang="ko-KR" sz="1400" dirty="0">
                <a:solidFill>
                  <a:prstClr val="black"/>
                </a:solidFill>
              </a:rPr>
              <a:t>()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print(</a:t>
            </a:r>
            <a:r>
              <a:rPr lang="en-US" altLang="ko-KR" sz="1400" dirty="0" err="1">
                <a:solidFill>
                  <a:prstClr val="black"/>
                </a:solidFill>
              </a:rPr>
              <a:t>nowtime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#</a:t>
            </a:r>
            <a:r>
              <a:rPr lang="ko-KR" altLang="en-US" sz="1400" dirty="0">
                <a:solidFill>
                  <a:prstClr val="black"/>
                </a:solidFill>
              </a:rPr>
              <a:t>현재 시간 출력</a:t>
            </a:r>
          </a:p>
          <a:p>
            <a:pPr lvl="0"/>
            <a:r>
              <a:rPr lang="ko-KR" altLang="en-US" sz="1400" dirty="0">
                <a:solidFill>
                  <a:prstClr val="black"/>
                </a:solidFill>
              </a:rPr>
              <a:t>   </a:t>
            </a:r>
            <a:r>
              <a:rPr lang="en-US" altLang="ko-KR" sz="1400" dirty="0">
                <a:solidFill>
                  <a:prstClr val="black"/>
                </a:solidFill>
              </a:rPr>
              <a:t>   </a:t>
            </a:r>
            <a:r>
              <a:rPr lang="ko-KR" altLang="en-US" sz="1400" dirty="0">
                <a:solidFill>
                  <a:prstClr val="black"/>
                </a:solidFill>
              </a:rPr>
              <a:t>     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cv.resize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,(900,500))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cv.imshow</a:t>
            </a:r>
            <a:r>
              <a:rPr lang="en-US" altLang="ko-KR" sz="1400" dirty="0">
                <a:solidFill>
                  <a:prstClr val="black"/>
                </a:solidFill>
              </a:rPr>
              <a:t>('frame', 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현재 시간 파악하여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줄을 서고있는 인원과 동시에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이를 출력한다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ch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cv.waitKey</a:t>
            </a:r>
            <a:r>
              <a:rPr lang="en-US" altLang="ko-KR" sz="1400" dirty="0">
                <a:solidFill>
                  <a:prstClr val="black"/>
                </a:solidFill>
              </a:rPr>
              <a:t>(30)&amp; 0xff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if </a:t>
            </a:r>
            <a:r>
              <a:rPr lang="en-US" altLang="ko-KR" sz="1400" dirty="0" err="1">
                <a:solidFill>
                  <a:prstClr val="black"/>
                </a:solidFill>
              </a:rPr>
              <a:t>ch</a:t>
            </a:r>
            <a:r>
              <a:rPr lang="en-US" altLang="ko-KR" sz="1400" dirty="0">
                <a:solidFill>
                  <a:prstClr val="black"/>
                </a:solidFill>
              </a:rPr>
              <a:t> == 27: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		print('Done')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	 break</a:t>
            </a:r>
          </a:p>
          <a:p>
            <a:pPr lvl="0"/>
            <a:endParaRPr lang="en-US" altLang="ko-KR" sz="1400" dirty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	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앞서 코드에서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프레임에 한번씩 영상을 검사하여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버스정류장의 대기인원을 파악한다고 하였다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</a:t>
            </a: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이는 보통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1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초에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프레임으로 영상이 진행됨을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확인할때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꽤나 빈번한 검사임을 상기해본다면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</a:t>
            </a: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실제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라즈베리파이를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 통해 검사하는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경우에는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초의 한번 또는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60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초에 한번정도로 검사를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진행하여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라즈베리파이의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 오버를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방지하려한다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 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275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256150" y="692697"/>
            <a:ext cx="3324447" cy="2601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lang="ko-KR" altLang="en-US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image14.png">
            <a:extLst>
              <a:ext uri="{FF2B5EF4-FFF2-40B4-BE49-F238E27FC236}">
                <a16:creationId xmlns:a16="http://schemas.microsoft.com/office/drawing/2014/main" id="{F6DA875D-6156-4C87-9B6B-FCF7FA2E63FB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84" y="1233891"/>
            <a:ext cx="4135904" cy="5624101"/>
          </a:xfrm>
          <a:prstGeom prst="rect">
            <a:avLst/>
          </a:prstGeom>
          <a:noFill/>
        </p:spPr>
      </p:pic>
      <p:pic>
        <p:nvPicPr>
          <p:cNvPr id="11" name="image14.png">
            <a:extLst>
              <a:ext uri="{FF2B5EF4-FFF2-40B4-BE49-F238E27FC236}">
                <a16:creationId xmlns:a16="http://schemas.microsoft.com/office/drawing/2014/main" id="{93B3366B-3D6E-403E-AA48-F0801C7806E3}"/>
              </a:ext>
            </a:extLst>
          </p:cNvPr>
          <p:cNvPicPr preferRelativeResize="0"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5"/>
          <a:stretch/>
        </p:blipFill>
        <p:spPr>
          <a:xfrm>
            <a:off x="4057025" y="691166"/>
            <a:ext cx="5074391" cy="61668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8303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EC6D74-2C06-47E1-AED4-80F9D634B145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BB70BE0-1EBD-45A5-8DF2-C02CBD31DA57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15A3B05-9D5F-4FD7-836C-B5614B102748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제목 12">
            <a:extLst>
              <a:ext uri="{FF2B5EF4-FFF2-40B4-BE49-F238E27FC236}">
                <a16:creationId xmlns:a16="http://schemas.microsoft.com/office/drawing/2014/main" id="{747C4CCF-54A7-440B-9417-FE2C9020E9BC}"/>
              </a:ext>
            </a:extLst>
          </p:cNvPr>
          <p:cNvSpPr txBox="1">
            <a:spLocks/>
          </p:cNvSpPr>
          <p:nvPr/>
        </p:nvSpPr>
        <p:spPr>
          <a:xfrm>
            <a:off x="323528" y="701817"/>
            <a:ext cx="2952328" cy="2715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 </a:t>
            </a:r>
            <a:r>
              <a:rPr lang="en-US" altLang="ko-KR" sz="1700" b="1" spc="-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B56B0575-0273-4AC5-B540-92D3DB6AE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893EE317-200E-4B27-BFA6-A38E6C4E4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바닥글 개체 틀 10">
            <a:extLst>
              <a:ext uri="{FF2B5EF4-FFF2-40B4-BE49-F238E27FC236}">
                <a16:creationId xmlns:a16="http://schemas.microsoft.com/office/drawing/2014/main" id="{86833BBE-6662-4272-B441-9E2EB3E0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한이음 ▶ 프로그램 설계서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B35E6A4-0538-4AFE-9D8C-FA8E25640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69" y="2109178"/>
            <a:ext cx="4663275" cy="27323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A4F7975-6080-4A4C-85D2-580BB27369E1}"/>
              </a:ext>
            </a:extLst>
          </p:cNvPr>
          <p:cNvSpPr txBox="1"/>
          <p:nvPr/>
        </p:nvSpPr>
        <p:spPr>
          <a:xfrm>
            <a:off x="775248" y="1293795"/>
            <a:ext cx="759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신청한 공공데이터 포털의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xml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파일을</a:t>
            </a:r>
            <a:b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studio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사용하기위해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Parsing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하는 메인 코드</a:t>
            </a:r>
          </a:p>
        </p:txBody>
      </p:sp>
    </p:spTree>
    <p:extLst>
      <p:ext uri="{BB962C8B-B14F-4D97-AF65-F5344CB8AC3E}">
        <p14:creationId xmlns:p14="http://schemas.microsoft.com/office/powerpoint/2010/main" val="343049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EB93BC-7B79-4684-AF73-D7EA9CCAA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8" y="2072681"/>
            <a:ext cx="3657947" cy="46078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FrameLayout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bottomNavi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이루어진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menu.xml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하단 메뉴 세 개 중 하나를 선택하면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FramgeLayout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이루는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Fragment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교체함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294574-623C-4CE2-819D-4A7233670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801" y="2220311"/>
            <a:ext cx="5285891" cy="3633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FA8187-CDCC-42D4-A5AF-2793ECB98D1A}"/>
              </a:ext>
            </a:extLst>
          </p:cNvPr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MainActivity.java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547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UI)(2)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enu_right.xml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만들어서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우측 상단에 메뉴가 보이도록 설정함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F04F4E-CFF4-47A4-99E1-14D4DDE18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33" y="1889161"/>
            <a:ext cx="8866934" cy="460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5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UI)(3)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버스 번호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(8100, M4102)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클릭 시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subActivity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showActivity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 각각 실행되도록 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B2A7BD-A018-4A12-8A67-16C7238AA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14" y="1718041"/>
            <a:ext cx="7786771" cy="489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95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20FD20AB-3EB4-47CA-AD2F-B07413338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21973"/>
            <a:ext cx="1709667" cy="35120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3EA93A0-2E8E-43BD-83A1-B1CB24345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22" y="2121973"/>
            <a:ext cx="1709667" cy="35120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788402E-E3D0-4E71-8108-55DDA4648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284" y="2121973"/>
            <a:ext cx="1709667" cy="35120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그림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3DCB72A-AC6F-4CE5-AD7D-23A2C4D2D3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75" y="2121973"/>
            <a:ext cx="1709667" cy="35120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460826-8A2B-49C7-8C0F-F23E8AA26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990" y="1279147"/>
            <a:ext cx="4343718" cy="2935914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앞서 보여진 표와 같이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수도권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일 대중교통 사용건수는 약</a:t>
            </a:r>
            <a:r>
              <a:rPr lang="en-US" altLang="ko-KR" sz="1400" dirty="0">
                <a:latin typeface="+mj-ea"/>
                <a:ea typeface="+mj-ea"/>
              </a:rPr>
              <a:t>, 1380</a:t>
            </a:r>
            <a:r>
              <a:rPr lang="ko-KR" altLang="en-US" sz="1400" dirty="0">
                <a:latin typeface="+mj-ea"/>
                <a:ea typeface="+mj-ea"/>
              </a:rPr>
              <a:t>만이며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인구는 약 </a:t>
            </a:r>
            <a:r>
              <a:rPr lang="en-US" altLang="ko-KR" sz="1400" dirty="0">
                <a:latin typeface="+mj-ea"/>
                <a:ea typeface="+mj-ea"/>
              </a:rPr>
              <a:t>720</a:t>
            </a:r>
            <a:r>
              <a:rPr lang="ko-KR" altLang="en-US" sz="1400" dirty="0">
                <a:latin typeface="+mj-ea"/>
                <a:ea typeface="+mj-ea"/>
              </a:rPr>
              <a:t>만명이다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이러한 사용자들 중에서 출퇴근을 위해 이용하는 대중교통 사용자들은 평균적으로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시간 </a:t>
            </a:r>
            <a:r>
              <a:rPr lang="en-US" altLang="ko-KR" sz="1400" dirty="0">
                <a:latin typeface="+mj-ea"/>
                <a:ea typeface="+mj-ea"/>
              </a:rPr>
              <a:t>30</a:t>
            </a:r>
            <a:r>
              <a:rPr lang="ko-KR" altLang="en-US" sz="1400" dirty="0">
                <a:latin typeface="+mj-ea"/>
                <a:ea typeface="+mj-ea"/>
              </a:rPr>
              <a:t>분정도를 대중교통을 사용하며 보낸다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이용자들 중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버스를 이용한 인원은 </a:t>
            </a:r>
            <a:r>
              <a:rPr lang="en-US" altLang="ko-KR" sz="1400" dirty="0">
                <a:latin typeface="+mj-ea"/>
                <a:ea typeface="+mj-ea"/>
              </a:rPr>
              <a:t>43%,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지하철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철도 등을 환승하여 이용하는 정도는 </a:t>
            </a:r>
            <a:r>
              <a:rPr lang="en-US" altLang="ko-KR" sz="1400" dirty="0">
                <a:latin typeface="+mj-ea"/>
                <a:ea typeface="+mj-ea"/>
              </a:rPr>
              <a:t>17%</a:t>
            </a:r>
            <a:r>
              <a:rPr lang="ko-KR" altLang="en-US" sz="1400" dirty="0">
                <a:latin typeface="+mj-ea"/>
                <a:ea typeface="+mj-ea"/>
              </a:rPr>
              <a:t>로 대략 </a:t>
            </a:r>
            <a:r>
              <a:rPr lang="en-US" altLang="ko-KR" sz="1400" dirty="0">
                <a:latin typeface="+mj-ea"/>
                <a:ea typeface="+mj-ea"/>
              </a:rPr>
              <a:t>60%</a:t>
            </a:r>
            <a:r>
              <a:rPr lang="ko-KR" altLang="en-US" sz="1400" dirty="0">
                <a:latin typeface="+mj-ea"/>
                <a:ea typeface="+mj-ea"/>
              </a:rPr>
              <a:t>의 수도권 직장인이 출퇴근을 위하여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버스를 이용한다는 것을 알 수가 있었다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0AA46DC-BE58-4C9B-A2A5-320D27A7BD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5860" r="12579" b="70616"/>
          <a:stretch/>
        </p:blipFill>
        <p:spPr>
          <a:xfrm>
            <a:off x="107504" y="4215061"/>
            <a:ext cx="4374204" cy="1938568"/>
          </a:xfr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B99CF82-D110-44F1-939F-0DB832182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2294" y="692695"/>
            <a:ext cx="3887391" cy="6012903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결과적으로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앞서 설명한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와 함께 수도권에서 이용하는 대중교통 특히 버스를 이용하여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출퇴근을 하는 직장인의 경우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일 사용자 </a:t>
            </a:r>
            <a:r>
              <a:rPr lang="en-US" altLang="ko-KR" sz="1400" dirty="0">
                <a:latin typeface="+mj-ea"/>
                <a:ea typeface="+mj-ea"/>
              </a:rPr>
              <a:t>700</a:t>
            </a:r>
            <a:r>
              <a:rPr lang="ko-KR" altLang="en-US" sz="1400" dirty="0">
                <a:latin typeface="+mj-ea"/>
                <a:ea typeface="+mj-ea"/>
              </a:rPr>
              <a:t>만명의 인원들과 마찬가지로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많은 인원들이 붐비는 장소에서 함께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시간을 보내고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직장으로 향하는 만큼 이를 피할 수 있는 방법을 찾기가 어려운 상황속에서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의 생활 속 거리두기의 지침과는 괴리가 있는 방식으로 하루를 보내고 있음을 알 수가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로 발행한 생활에서</a:t>
            </a:r>
            <a:r>
              <a:rPr lang="en-US" altLang="ko-KR" sz="1400" dirty="0">
                <a:latin typeface="+mj-ea"/>
                <a:ea typeface="+mj-ea"/>
              </a:rPr>
              <a:t>, 6</a:t>
            </a:r>
            <a:r>
              <a:rPr lang="ko-KR" altLang="en-US" sz="1400" dirty="0">
                <a:latin typeface="+mj-ea"/>
                <a:ea typeface="+mj-ea"/>
              </a:rPr>
              <a:t>개월이 흐르고 언제 이를 해결 할 수 있을지도 미지수인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동시에 대중교통을 이용하는 대다수인 직장인들에게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언제나 좋은 컨디션으로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서로 간의 </a:t>
            </a:r>
            <a:r>
              <a:rPr lang="en-US" altLang="ko-KR" sz="1400" dirty="0">
                <a:latin typeface="+mj-ea"/>
                <a:ea typeface="+mj-ea"/>
              </a:rPr>
              <a:t>2m</a:t>
            </a:r>
            <a:r>
              <a:rPr lang="ko-KR" altLang="en-US" sz="1400" dirty="0">
                <a:latin typeface="+mj-ea"/>
                <a:ea typeface="+mj-ea"/>
              </a:rPr>
              <a:t> 거리를 유지한채 대중교통을 이용하며 매일매일 출퇴근을 하라는 것은 단연코 불가능한 주문이라 확신한다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다만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생활속에서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우리의 프로젝트 아이디어가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문제점이 존재하는 현실에 한가지의 해결책으로서 제시 될 수가 있음을 해당 프로젝트 목표를 배경으로 시사한다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339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E3E1F-B5D4-4C4E-A412-05336AA2D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" y="1163224"/>
            <a:ext cx="4229823" cy="823912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현재까지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기 신도시까지 건설 후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입주가 되어있고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위 신도시들의 대부분은 광역버스만이 서울과 연결되는 유일한 교통이다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F2676F1-8F6B-4DEC-A7A9-7160E3C00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372" y="762004"/>
            <a:ext cx="4403099" cy="1252689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 계획되어 있는 </a:t>
            </a:r>
            <a:r>
              <a:rPr lang="en-US" altLang="ko-KR" sz="1600" dirty="0">
                <a:latin typeface="+mj-ea"/>
                <a:ea typeface="+mj-ea"/>
              </a:rPr>
              <a:t>3</a:t>
            </a:r>
            <a:r>
              <a:rPr lang="ko-KR" altLang="en-US" sz="1600" dirty="0">
                <a:latin typeface="+mj-ea"/>
                <a:ea typeface="+mj-ea"/>
              </a:rPr>
              <a:t>기 신도시의 경우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GTX(</a:t>
            </a:r>
            <a:r>
              <a:rPr lang="ko-KR" altLang="en-US" sz="1600" dirty="0">
                <a:latin typeface="+mj-ea"/>
                <a:ea typeface="+mj-ea"/>
              </a:rPr>
              <a:t>수도권 광역급행철도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의 완성 전까지는 매일 </a:t>
            </a:r>
            <a:r>
              <a:rPr lang="en-US" altLang="ko-KR" sz="1600" dirty="0">
                <a:latin typeface="+mj-ea"/>
                <a:ea typeface="+mj-ea"/>
              </a:rPr>
              <a:t>12</a:t>
            </a:r>
            <a:r>
              <a:rPr lang="ko-KR" altLang="en-US" sz="1600" dirty="0">
                <a:latin typeface="+mj-ea"/>
                <a:ea typeface="+mj-ea"/>
              </a:rPr>
              <a:t>만 세대의 가구가 자가용을 이용한 출퇴근을 하거나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광역버스를 이용하여 출퇴근을 해야 한다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4" name="내용 개체 틀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FBA2EF9-C6CA-4BDB-83CB-3B1D6D5393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33680"/>
            <a:ext cx="4406250" cy="3246302"/>
          </a:xfrm>
        </p:spPr>
      </p:pic>
      <p:sp>
        <p:nvSpPr>
          <p:cNvPr id="33" name="텍스트 개체 틀 5">
            <a:extLst>
              <a:ext uri="{FF2B5EF4-FFF2-40B4-BE49-F238E27FC236}">
                <a16:creationId xmlns:a16="http://schemas.microsoft.com/office/drawing/2014/main" id="{01B47355-B750-4BD7-8C55-8BDA112B4C0B}"/>
              </a:ext>
            </a:extLst>
          </p:cNvPr>
          <p:cNvSpPr txBox="1">
            <a:spLocks/>
          </p:cNvSpPr>
          <p:nvPr/>
        </p:nvSpPr>
        <p:spPr>
          <a:xfrm>
            <a:off x="107503" y="5835714"/>
            <a:ext cx="4229823" cy="9621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더불어</a:t>
            </a:r>
            <a:r>
              <a:rPr lang="en-US" altLang="ko-KR" sz="1400" dirty="0">
                <a:latin typeface="+mj-ea"/>
                <a:ea typeface="+mj-ea"/>
              </a:rPr>
              <a:t>, 2</a:t>
            </a:r>
            <a:r>
              <a:rPr lang="ko-KR" altLang="en-US" sz="1400" dirty="0">
                <a:latin typeface="+mj-ea"/>
                <a:ea typeface="+mj-ea"/>
              </a:rPr>
              <a:t>기 신도시 대부분이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기 신도시에 비해 서울과 거리가 멀고 교통 인프라가 미흡하다는 것이 문제점으로 지적되고 이는 교통수단의 문제가 크게 작용한다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5150648B-808B-43AB-9CA9-0BC3E0371100}"/>
              </a:ext>
            </a:extLst>
          </p:cNvPr>
          <p:cNvSpPr txBox="1">
            <a:spLocks/>
          </p:cNvSpPr>
          <p:nvPr/>
        </p:nvSpPr>
        <p:spPr>
          <a:xfrm>
            <a:off x="4560330" y="5835715"/>
            <a:ext cx="4505430" cy="793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 </a:t>
            </a:r>
            <a:r>
              <a:rPr lang="ko-KR" altLang="en-US" sz="1400" dirty="0">
                <a:latin typeface="+mj-ea"/>
                <a:ea typeface="+mj-ea"/>
              </a:rPr>
              <a:t>특히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기 신도시의 경우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정부의 청년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신혼부부의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 주거지원방안으로서 시작된 신도시인 만큼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대중교통의 필요성이 더욱 절실할 것이라 예상한다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7" name="내용 개체 틀 1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C1B2B37-D44C-4647-9FA9-21AD68DE7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5" y="2014693"/>
            <a:ext cx="3975298" cy="3936638"/>
          </a:xfrm>
        </p:spPr>
      </p:pic>
    </p:spTree>
    <p:extLst>
      <p:ext uri="{BB962C8B-B14F-4D97-AF65-F5344CB8AC3E}">
        <p14:creationId xmlns:p14="http://schemas.microsoft.com/office/powerpoint/2010/main" val="154886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4B796F-FB0F-4022-8EB0-F256196C6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315" y="989327"/>
            <a:ext cx="3868340" cy="2939008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좀더 자세히 알아보자면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ko-KR" altLang="en-US" sz="1400" dirty="0">
                <a:latin typeface="+mj-ea"/>
                <a:ea typeface="+mj-ea"/>
              </a:rPr>
              <a:t>이는 아직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신도시의 교통 인프라 문제가 해결이 되지 않았음을 상기해볼 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큰 문제점으로 여겨진다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특히나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신도시중 </a:t>
            </a:r>
            <a:r>
              <a:rPr lang="en-US" altLang="ko-KR" sz="1400" dirty="0">
                <a:latin typeface="+mj-ea"/>
                <a:ea typeface="+mj-ea"/>
              </a:rPr>
              <a:t>1,2</a:t>
            </a:r>
            <a:r>
              <a:rPr lang="ko-KR" altLang="en-US" sz="1400" dirty="0">
                <a:latin typeface="+mj-ea"/>
                <a:ea typeface="+mj-ea"/>
              </a:rPr>
              <a:t>번째로 큰 신도시들의 교통수단이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광역버스를 통해서만이 출퇴근이 이루어지고있다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게다가</a:t>
            </a:r>
            <a:r>
              <a:rPr lang="en-US" altLang="ko-KR" sz="1400" dirty="0">
                <a:latin typeface="+mj-ea"/>
                <a:ea typeface="+mj-ea"/>
              </a:rPr>
              <a:t>, 21</a:t>
            </a:r>
            <a:r>
              <a:rPr lang="ko-KR" altLang="en-US" sz="1400" dirty="0">
                <a:latin typeface="+mj-ea"/>
                <a:ea typeface="+mj-ea"/>
              </a:rPr>
              <a:t>만세대가 존재하는 파주 운정지구에는 아직까지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계획중인 대체 교통시설이 없기에 출퇴근시 문제점이 해결될 시기가 정확하지 않다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097F10-100E-4C47-BE16-9E8DFDA0B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240" y="4191849"/>
            <a:ext cx="8302736" cy="227645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앞서 설명한 바와 같이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현재 수도권에 형성되어 있는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신도시의 경우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대부분이 광역버스만을 이용하여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출퇴근</a:t>
            </a: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 err="1">
                <a:latin typeface="+mj-ea"/>
              </a:rPr>
              <a:t>등하교</a:t>
            </a:r>
            <a:r>
              <a:rPr lang="en-US" altLang="ko-KR" sz="1400" dirty="0">
                <a:latin typeface="+mj-ea"/>
              </a:rPr>
              <a:t>)</a:t>
            </a:r>
            <a:r>
              <a:rPr lang="ko-KR" altLang="en-US" sz="1400" dirty="0">
                <a:latin typeface="+mj-ea"/>
              </a:rPr>
              <a:t>를 한다는 것을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살펴 볼 수가 있었다</a:t>
            </a:r>
            <a:r>
              <a:rPr lang="en-US" altLang="ko-KR" sz="1400" dirty="0">
                <a:latin typeface="+mj-ea"/>
              </a:rPr>
              <a:t>.</a:t>
            </a:r>
          </a:p>
          <a:p>
            <a:endParaRPr lang="en-US" altLang="ko-KR" sz="1400" dirty="0">
              <a:latin typeface="+mj-ea"/>
            </a:endParaRPr>
          </a:p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동시에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최소 </a:t>
            </a:r>
            <a:r>
              <a:rPr lang="en-US" altLang="ko-KR" sz="1400" dirty="0">
                <a:latin typeface="+mj-ea"/>
              </a:rPr>
              <a:t>10</a:t>
            </a:r>
            <a:r>
              <a:rPr lang="ko-KR" altLang="en-US" sz="1400" dirty="0">
                <a:latin typeface="+mj-ea"/>
              </a:rPr>
              <a:t>년 가까이는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현재 건설된 신도시들에 절반과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건설될 </a:t>
            </a:r>
            <a:r>
              <a:rPr lang="en-US" altLang="ko-KR" sz="1400" dirty="0">
                <a:latin typeface="+mj-ea"/>
              </a:rPr>
              <a:t>3</a:t>
            </a:r>
            <a:r>
              <a:rPr lang="ko-KR" altLang="en-US" sz="1400" dirty="0">
                <a:latin typeface="+mj-ea"/>
              </a:rPr>
              <a:t>기 신도시까지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출퇴근시 교통수단이 광역버스만이 이용 가능하다는 것 또한 알 수가 있다</a:t>
            </a:r>
            <a:r>
              <a:rPr lang="en-US" altLang="ko-KR" sz="1400" dirty="0">
                <a:latin typeface="+mj-ea"/>
              </a:rPr>
              <a:t>.</a:t>
            </a:r>
            <a:endParaRPr lang="ko-KR" altLang="en-US" sz="1400" dirty="0"/>
          </a:p>
        </p:txBody>
      </p:sp>
      <p:pic>
        <p:nvPicPr>
          <p:cNvPr id="13" name="내용 개체 틀 12" descr="텍스트이(가) 표시된 사진&#10;&#10;자동 생성된 설명">
            <a:extLst>
              <a:ext uri="{FF2B5EF4-FFF2-40B4-BE49-F238E27FC236}">
                <a16:creationId xmlns:a16="http://schemas.microsoft.com/office/drawing/2014/main" id="{2457779F-D224-40FE-A185-E148A6FDE8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87" y="590726"/>
            <a:ext cx="3868737" cy="3449623"/>
          </a:xfr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C79816-3E64-44A1-8CC4-B7631ACE3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60" y="4103107"/>
            <a:ext cx="60960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1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내용 개체 틀 15" descr="도로, 실외, 건물, 거리이(가) 표시된 사진&#10;&#10;자동 생성된 설명">
            <a:extLst>
              <a:ext uri="{FF2B5EF4-FFF2-40B4-BE49-F238E27FC236}">
                <a16:creationId xmlns:a16="http://schemas.microsoft.com/office/drawing/2014/main" id="{9953F0B5-8841-4CA1-B587-E36D5872F3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92" y="762448"/>
            <a:ext cx="3887788" cy="2162582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36FAD6-12B9-4C02-A7D3-CD2B66EAB61B}"/>
              </a:ext>
            </a:extLst>
          </p:cNvPr>
          <p:cNvSpPr txBox="1"/>
          <p:nvPr/>
        </p:nvSpPr>
        <p:spPr>
          <a:xfrm>
            <a:off x="4597192" y="3004422"/>
            <a:ext cx="4079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경기도 화성시 </a:t>
            </a:r>
            <a:r>
              <a:rPr lang="ko-KR" altLang="en-US" sz="1000" b="1" dirty="0" err="1">
                <a:latin typeface="+mj-ea"/>
                <a:ea typeface="+mj-ea"/>
              </a:rPr>
              <a:t>동탄</a:t>
            </a:r>
            <a:r>
              <a:rPr lang="en-US" altLang="ko-KR" sz="1000" b="1" dirty="0">
                <a:latin typeface="+mj-ea"/>
                <a:ea typeface="+mj-ea"/>
              </a:rPr>
              <a:t>1</a:t>
            </a:r>
            <a:r>
              <a:rPr lang="ko-KR" altLang="en-US" sz="1000" b="1" dirty="0">
                <a:latin typeface="+mj-ea"/>
                <a:ea typeface="+mj-ea"/>
              </a:rPr>
              <a:t>신도시의 한 버스 정류장에서 출근길 시민들이 서울로 가는 버스를 타기 위해 길게 줄을 서 있다</a:t>
            </a:r>
            <a:r>
              <a:rPr lang="en-US" altLang="ko-KR" sz="1000" b="1" dirty="0">
                <a:latin typeface="+mj-ea"/>
                <a:ea typeface="+mj-ea"/>
              </a:rPr>
              <a:t>. /</a:t>
            </a:r>
            <a:r>
              <a:rPr lang="ko-KR" altLang="en-US" sz="1000" b="1" dirty="0">
                <a:latin typeface="+mj-ea"/>
                <a:ea typeface="+mj-ea"/>
              </a:rPr>
              <a:t>연합뉴스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540A25-3911-483B-B89E-DA21DF488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6" y="1063425"/>
            <a:ext cx="3868340" cy="2382836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 따라서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 프로젝트 아이디어인</a:t>
            </a:r>
            <a:r>
              <a:rPr lang="en-US" altLang="ko-KR" sz="1400" dirty="0">
                <a:latin typeface="+mj-ea"/>
                <a:ea typeface="+mj-ea"/>
              </a:rPr>
              <a:t>, ‘</a:t>
            </a:r>
            <a:r>
              <a:rPr lang="ko-KR" altLang="en-US" sz="1400" dirty="0"/>
              <a:t>대중교통</a:t>
            </a:r>
            <a:r>
              <a:rPr lang="en-US" altLang="ko-KR" sz="1400" dirty="0"/>
              <a:t>(</a:t>
            </a:r>
            <a:r>
              <a:rPr lang="ko-KR" altLang="en-US" sz="1400" dirty="0"/>
              <a:t>광역버스</a:t>
            </a:r>
            <a:r>
              <a:rPr lang="en-US" altLang="ko-KR" sz="1400" dirty="0"/>
              <a:t>) </a:t>
            </a:r>
            <a:r>
              <a:rPr lang="ko-KR" altLang="en-US" sz="1400" dirty="0"/>
              <a:t>대기인원을 판별</a:t>
            </a:r>
            <a:r>
              <a:rPr lang="en-US" altLang="ko-KR" sz="1400" dirty="0"/>
              <a:t>, </a:t>
            </a:r>
            <a:r>
              <a:rPr lang="ko-KR" altLang="en-US" sz="1400" dirty="0"/>
              <a:t>계산 후 더 정확한 최소시간 경로 지원 시스템</a:t>
            </a:r>
            <a:r>
              <a:rPr lang="en-US" altLang="ko-KR" sz="1400" dirty="0"/>
              <a:t>’</a:t>
            </a:r>
            <a:r>
              <a:rPr lang="ko-KR" altLang="en-US" sz="1400" dirty="0"/>
              <a:t> 의 경우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앞으로 오랜 시간동안 많은 인원들이 사용가능한 아이디어 이면서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 출퇴근시</a:t>
            </a:r>
            <a:r>
              <a:rPr lang="en-US" altLang="ko-KR" sz="1400" dirty="0"/>
              <a:t>, </a:t>
            </a:r>
            <a:r>
              <a:rPr lang="ko-KR" altLang="en-US" sz="1400" dirty="0"/>
              <a:t>직장이나</a:t>
            </a:r>
            <a:r>
              <a:rPr lang="en-US" altLang="ko-KR" sz="1400" dirty="0"/>
              <a:t> </a:t>
            </a:r>
            <a:r>
              <a:rPr lang="ko-KR" altLang="en-US" sz="1400" dirty="0"/>
              <a:t>집으로 가기 위해 긴 줄을 서며 오랜 시간 기다릴 수 밖에 없는 상황에서 큰 도움을 줄 수가 있는 아이디어라고 생각한다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55232B-7FB8-46A0-805D-F6B917334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748" y="3498481"/>
            <a:ext cx="8350150" cy="3398794"/>
          </a:xfrm>
        </p:spPr>
        <p:txBody>
          <a:bodyPr>
            <a:normAutofit lnSpcReduction="10000"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출처 </a:t>
            </a:r>
            <a:r>
              <a:rPr lang="en-US" altLang="ko-KR" sz="1400" b="1" dirty="0">
                <a:latin typeface="+mj-ea"/>
                <a:ea typeface="+mj-ea"/>
              </a:rPr>
              <a:t>: </a:t>
            </a: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"</a:t>
            </a:r>
            <a:r>
              <a:rPr lang="ko-KR" altLang="en-US" sz="1400" b="1" dirty="0">
                <a:latin typeface="+mj-ea"/>
                <a:ea typeface="+mj-ea"/>
              </a:rPr>
              <a:t>지하철 개통 </a:t>
            </a:r>
            <a:r>
              <a:rPr lang="en-US" altLang="ko-KR" sz="1400" b="1" dirty="0">
                <a:latin typeface="+mj-ea"/>
                <a:ea typeface="+mj-ea"/>
              </a:rPr>
              <a:t>10</a:t>
            </a:r>
            <a:r>
              <a:rPr lang="ko-KR" altLang="en-US" sz="1400" b="1" dirty="0">
                <a:latin typeface="+mj-ea"/>
                <a:ea typeface="+mj-ea"/>
              </a:rPr>
              <a:t>년째 기다려요</a:t>
            </a:r>
            <a:r>
              <a:rPr lang="en-US" altLang="ko-KR" sz="1400" b="1" dirty="0">
                <a:latin typeface="+mj-ea"/>
                <a:ea typeface="+mj-ea"/>
              </a:rPr>
              <a:t>"...</a:t>
            </a:r>
            <a:r>
              <a:rPr lang="ko-KR" altLang="en-US" sz="1400" b="1" dirty="0" err="1">
                <a:latin typeface="+mj-ea"/>
                <a:ea typeface="+mj-ea"/>
              </a:rPr>
              <a:t>잊혀져가는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  </a:t>
            </a:r>
            <a:r>
              <a:rPr lang="en-US" altLang="ko-KR" sz="1400" b="1" dirty="0">
                <a:latin typeface="+mj-ea"/>
                <a:ea typeface="+mj-ea"/>
              </a:rPr>
              <a:t>- </a:t>
            </a:r>
            <a:r>
              <a:rPr lang="ko-KR" altLang="en-US" sz="1400" b="1" dirty="0">
                <a:latin typeface="+mj-ea"/>
                <a:ea typeface="+mj-ea"/>
              </a:rPr>
              <a:t>서울경제 </a:t>
            </a:r>
            <a:r>
              <a:rPr lang="ko-KR" altLang="en-US" sz="1400" b="1" dirty="0" err="1">
                <a:latin typeface="+mj-ea"/>
                <a:ea typeface="+mj-ea"/>
              </a:rPr>
              <a:t>김흥록기자</a:t>
            </a:r>
            <a:br>
              <a:rPr lang="ko-KR" altLang="en-US" sz="1400" b="1" dirty="0">
                <a:latin typeface="+mj-ea"/>
                <a:ea typeface="+mj-ea"/>
              </a:rPr>
            </a:br>
            <a:r>
              <a:rPr lang="en-US" altLang="ko-KR" sz="1400" b="1" dirty="0">
                <a:latin typeface="+mj-ea"/>
                <a:ea typeface="+mj-ea"/>
                <a:hlinkClick r:id="rId5"/>
              </a:rPr>
              <a:t>https://www.sedaily.com/NewsVIew/1Z3WPE3NT4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[</a:t>
            </a:r>
            <a:r>
              <a:rPr lang="ko-KR" altLang="en-US" sz="1400" b="1" dirty="0">
                <a:latin typeface="+mj-ea"/>
                <a:ea typeface="+mj-ea"/>
              </a:rPr>
              <a:t>신도시 </a:t>
            </a:r>
            <a:r>
              <a:rPr lang="en-US" altLang="ko-KR" sz="1400" b="1" dirty="0">
                <a:latin typeface="+mj-ea"/>
                <a:ea typeface="+mj-ea"/>
              </a:rPr>
              <a:t>30</a:t>
            </a:r>
            <a:r>
              <a:rPr lang="ko-KR" altLang="en-US" sz="1400" b="1" dirty="0">
                <a:latin typeface="+mj-ea"/>
                <a:ea typeface="+mj-ea"/>
              </a:rPr>
              <a:t>년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신도시 재해석</a:t>
            </a:r>
            <a:r>
              <a:rPr lang="en-US" altLang="ko-KR" sz="1400" b="1" dirty="0">
                <a:latin typeface="+mj-ea"/>
                <a:ea typeface="+mj-ea"/>
              </a:rPr>
              <a:t>] ②‘</a:t>
            </a:r>
            <a:r>
              <a:rPr lang="ko-KR" altLang="en-US" sz="1400" b="1" dirty="0">
                <a:latin typeface="+mj-ea"/>
                <a:ea typeface="+mj-ea"/>
              </a:rPr>
              <a:t>낀’ 세대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성적표는</a:t>
            </a:r>
            <a:r>
              <a:rPr lang="en-US" altLang="ko-KR" sz="1400" b="1" dirty="0">
                <a:latin typeface="+mj-ea"/>
                <a:ea typeface="+mj-ea"/>
              </a:rPr>
              <a:t>? –</a:t>
            </a:r>
            <a:r>
              <a:rPr lang="ko-KR" altLang="en-US" sz="1400" b="1" dirty="0" err="1">
                <a:latin typeface="+mj-ea"/>
                <a:ea typeface="+mj-ea"/>
              </a:rPr>
              <a:t>이코노믹리뷰</a:t>
            </a:r>
            <a:r>
              <a:rPr lang="ko-KR" altLang="en-US" sz="1400" b="1" dirty="0">
                <a:latin typeface="+mj-ea"/>
                <a:ea typeface="+mj-ea"/>
              </a:rPr>
              <a:t> 정경진기자</a:t>
            </a:r>
            <a:r>
              <a:rPr lang="en-US" altLang="ko-KR" sz="1400" b="1" dirty="0">
                <a:latin typeface="+mj-ea"/>
                <a:ea typeface="+mj-ea"/>
                <a:hlinkClick r:id="rId6"/>
              </a:rPr>
              <a:t>http://www.econovill.com/news/articleView.html?idxno=364709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3</a:t>
            </a:r>
            <a:r>
              <a:rPr lang="ko-KR" altLang="en-US" sz="1400" b="1" dirty="0">
                <a:latin typeface="+mj-ea"/>
                <a:ea typeface="+mj-ea"/>
              </a:rPr>
              <a:t>기 신도시정책의 특징과 향후과제</a:t>
            </a:r>
            <a:r>
              <a:rPr lang="en-US" altLang="ko-KR" sz="1400" b="1" dirty="0">
                <a:latin typeface="+mj-ea"/>
                <a:ea typeface="+mj-ea"/>
              </a:rPr>
              <a:t>	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-</a:t>
            </a:r>
            <a:r>
              <a:rPr lang="ko-KR" altLang="en-US" sz="1400" b="1" dirty="0">
                <a:latin typeface="+mj-ea"/>
                <a:ea typeface="+mj-ea"/>
              </a:rPr>
              <a:t>국회입법조사처 </a:t>
            </a:r>
            <a:r>
              <a:rPr lang="ko-KR" altLang="en-US" sz="1400" b="1" dirty="0" err="1">
                <a:latin typeface="+mj-ea"/>
                <a:ea typeface="+mj-ea"/>
              </a:rPr>
              <a:t>김하중</a:t>
            </a:r>
            <a:r>
              <a:rPr lang="ko-KR" altLang="en-US" sz="1400" b="1" dirty="0">
                <a:latin typeface="+mj-ea"/>
                <a:ea typeface="+mj-ea"/>
              </a:rPr>
              <a:t> 국회입법조사처장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1400" b="1" dirty="0">
                <a:latin typeface="+mj-ea"/>
                <a:ea typeface="+mj-ea"/>
              </a:rPr>
              <a:t>교통카드 데이터 기반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대중교통 이용실태분석 </a:t>
            </a:r>
            <a:r>
              <a:rPr lang="en-US" altLang="ko-KR" sz="1400" b="1" dirty="0">
                <a:latin typeface="+mj-ea"/>
                <a:ea typeface="+mj-ea"/>
              </a:rPr>
              <a:t> – </a:t>
            </a:r>
            <a:r>
              <a:rPr lang="ko-KR" altLang="en-US" sz="1400" b="1" dirty="0">
                <a:latin typeface="+mj-ea"/>
                <a:ea typeface="+mj-ea"/>
              </a:rPr>
              <a:t>국토교통부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한국교통안전공단 박건수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  <a:r>
              <a:rPr lang="ko-KR" altLang="en-US" sz="1400" b="1" dirty="0">
                <a:latin typeface="+mj-ea"/>
                <a:ea typeface="+mj-ea"/>
              </a:rPr>
              <a:t>박선영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생활 속 거리 두기</a:t>
            </a:r>
            <a:r>
              <a:rPr lang="en-US" altLang="ko-KR" sz="1400" b="1" dirty="0">
                <a:latin typeface="+mj-ea"/>
                <a:ea typeface="+mj-ea"/>
              </a:rPr>
              <a:t>&gt; </a:t>
            </a:r>
            <a:r>
              <a:rPr lang="ko-KR" altLang="en-US" sz="1400" b="1" dirty="0">
                <a:latin typeface="+mj-ea"/>
                <a:ea typeface="+mj-ea"/>
              </a:rPr>
              <a:t>기본 수칙 관련 공식 </a:t>
            </a:r>
            <a:r>
              <a:rPr lang="ko-KR" altLang="en-US" sz="1400" b="1" dirty="0" err="1">
                <a:latin typeface="+mj-ea"/>
                <a:ea typeface="+mj-ea"/>
              </a:rPr>
              <a:t>리플릿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	–</a:t>
            </a:r>
            <a:r>
              <a:rPr lang="ko-KR" altLang="en-US" sz="1400" b="1" dirty="0">
                <a:latin typeface="+mj-ea"/>
                <a:ea typeface="+mj-ea"/>
              </a:rPr>
              <a:t>질병관리본부 기본수칙</a:t>
            </a:r>
            <a:endParaRPr lang="en-US" altLang="ko-KR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893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03848" y="589446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667715"/>
              </p:ext>
            </p:extLst>
          </p:nvPr>
        </p:nvGraphicFramePr>
        <p:xfrm>
          <a:off x="107504" y="1268762"/>
          <a:ext cx="4320480" cy="4829528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처리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 CV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처리를 하며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실시간으로 버스정류장의 대기인원을 파악함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 인식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Haar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cascade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이용하여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객체인식을 측정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객체인식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HOG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알고리즘을 이용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 인식을 측정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대기인원 파악 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측정한 사람의 객체 사이의 거리를 이용하여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이하의 거리로 유지되는 간격을 가진 줄을 생성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대기인원 파악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측정되는 사람의 들어오는 위치와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지나가는 위치를 알아내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가상의 출입구를 형성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이를 지나면 카운트를 실시하여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대기줄의 인원파악을 진행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버스도착정보항목조회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(open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8100</a:t>
                      </a:r>
                      <a:r>
                        <a:rPr lang="ko-KR" altLang="en-US" sz="1000" b="1" dirty="0"/>
                        <a:t>번 버스와 </a:t>
                      </a:r>
                      <a:r>
                        <a:rPr lang="en-US" altLang="ko-KR" sz="1000" b="1" dirty="0"/>
                        <a:t>M4102</a:t>
                      </a:r>
                      <a:r>
                        <a:rPr lang="ko-KR" altLang="en-US" sz="1000" b="1" dirty="0"/>
                        <a:t>번 버스의 빈좌석을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버스위치정보조회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(open </a:t>
                      </a:r>
                      <a:r>
                        <a:rPr lang="en-US" altLang="ko-KR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8100</a:t>
                      </a:r>
                      <a:r>
                        <a:rPr lang="ko-KR" altLang="en-US" sz="1000" b="1" dirty="0"/>
                        <a:t>번 버스와 </a:t>
                      </a:r>
                      <a:r>
                        <a:rPr lang="en-US" altLang="ko-KR" sz="1000" b="1" dirty="0"/>
                        <a:t>M4102</a:t>
                      </a:r>
                      <a:r>
                        <a:rPr lang="ko-KR" altLang="en-US" sz="1000" b="1" dirty="0"/>
                        <a:t>번 버스의 현 위치정보를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AC90CA3-72D1-4057-9FAF-C29E54C4E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172731"/>
              </p:ext>
            </p:extLst>
          </p:nvPr>
        </p:nvGraphicFramePr>
        <p:xfrm>
          <a:off x="4583456" y="1268762"/>
          <a:ext cx="4320480" cy="3108345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9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/>
                        <a:t>대중교통환승경로</a:t>
                      </a:r>
                      <a:r>
                        <a:rPr lang="ko-KR" altLang="en-US" sz="1000" b="1" dirty="0"/>
                        <a:t> 조회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출발지와 목적지를 기준으로 환승 경로를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err="1"/>
                        <a:t>주변정류소목록조회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위치좌표 반경</a:t>
                      </a:r>
                      <a:r>
                        <a:rPr lang="en-US" altLang="ko-KR" sz="1000" b="1" dirty="0"/>
                        <a:t>200m</a:t>
                      </a:r>
                      <a:r>
                        <a:rPr lang="ko-KR" altLang="en-US" sz="1000" b="1" dirty="0"/>
                        <a:t>내에 있는 정류소 목록을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Server(DB)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영상처리한 데이터를 서버를 통해 앱으로 전달함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위치 표시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Google map SDK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사용하여 사용자의 현 위치 표시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대체 경로 안내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서버에 데이터 요청하여 이전 정류장들의 대기인원수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버스의 잔여 좌석수 등을 고려하여 추천 경로를 안내함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82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60D7AE1-08A7-4CEA-98F4-45D5EA48F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27958"/>
              </p:ext>
            </p:extLst>
          </p:nvPr>
        </p:nvGraphicFramePr>
        <p:xfrm>
          <a:off x="107504" y="1283912"/>
          <a:ext cx="5799772" cy="5359283"/>
        </p:xfrm>
        <a:graphic>
          <a:graphicData uri="http://schemas.openxmlformats.org/drawingml/2006/table">
            <a:tbl>
              <a:tblPr/>
              <a:tblGrid>
                <a:gridCol w="666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5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954"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j-ea"/>
                          <a:ea typeface="+mj-ea"/>
                        </a:rPr>
                        <a:t>H/W</a:t>
                      </a:r>
                      <a:endParaRPr lang="ko-KR" altLang="en-US" sz="1100" b="1" dirty="0">
                        <a:latin typeface="+mj-ea"/>
                        <a:ea typeface="+mj-ea"/>
                      </a:endParaRPr>
                    </a:p>
                  </a:txBody>
                  <a:tcPr marL="102566" marR="102566" marT="51283" marB="5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영상 처리를 진행하는데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필요한 연산처리를 </a:t>
                      </a:r>
                      <a:b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진행하는 컴퓨터의 역할을 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1717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카메라 모듈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버스 정거장의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CCTV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를 대신하는 구현으로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재료로서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대기인원을 측정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그 인원의 파악을 도움을 준다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쿨러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야외에서 하드웨어를 설치하는것과 더불어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여름의 기온이 높은 날씨에 측정을 진행함으로써 전자기기의 발열을 줄이기위해 이용한다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배터리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사용되는 하드웨어 제품들의 전력을 프로젝트의 구현화 상황에서는 따로 공공 전력을 이용할 수가 없으므로 이를 해결하기위해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보조적인 전력원을 이용한다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102566" marR="102566" marT="51283" marB="51283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b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거치대 겸 케이스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버스정류장의 지붕 근처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또는 그와 근접한 높이에서 대중교통을 이용하는 대기인원을 측정하기위한 하드웨어이기에 그에 걸맞은 거치대를 사용한다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따라서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버스정류장 지붕에 부착형식 또는 그 거리까지 지탱해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줄수가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있는 외관을 준비한다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382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28603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3449</ep:Words>
  <ep:PresentationFormat>화면 슬라이드 쇼(4:3)</ep:PresentationFormat>
  <ep:Paragraphs>646</ep:Paragraphs>
  <ep:Slides>36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ep:HeadingPairs>
  <ep:TitlesOfParts>
    <vt:vector size="37" baseType="lpstr">
      <vt:lpstr>Office 테마</vt:lpstr>
      <vt:lpstr>PowerPoint 프레젠테이션</vt:lpstr>
      <vt:lpstr>슬라이드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2020-07-20T13:24:56.000</dcterms:created>
  <dc:creator>김 우진</dc:creator>
  <cp:lastModifiedBy>Woojin</cp:lastModifiedBy>
  <dcterms:modified xsi:type="dcterms:W3CDTF">2020-08-09T13:14:48.969</dcterms:modified>
  <cp:revision>64</cp:revision>
  <dc:title>우진 파트</dc:title>
  <cp:version/>
</cp:coreProperties>
</file>